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sldIdLst>
    <p:sldId id="256" r:id="rId2"/>
    <p:sldId id="287" r:id="rId3"/>
    <p:sldId id="271" r:id="rId4"/>
    <p:sldId id="273" r:id="rId5"/>
    <p:sldId id="272" r:id="rId6"/>
    <p:sldId id="290" r:id="rId7"/>
    <p:sldId id="259" r:id="rId8"/>
    <p:sldId id="301" r:id="rId9"/>
    <p:sldId id="305" r:id="rId10"/>
    <p:sldId id="275" r:id="rId11"/>
    <p:sldId id="294" r:id="rId12"/>
    <p:sldId id="277" r:id="rId13"/>
    <p:sldId id="279" r:id="rId14"/>
    <p:sldId id="302" r:id="rId15"/>
    <p:sldId id="283" r:id="rId16"/>
    <p:sldId id="288" r:id="rId17"/>
    <p:sldId id="295" r:id="rId18"/>
    <p:sldId id="296" r:id="rId19"/>
    <p:sldId id="291" r:id="rId20"/>
    <p:sldId id="309" r:id="rId21"/>
    <p:sldId id="269" r:id="rId22"/>
    <p:sldId id="303" r:id="rId23"/>
    <p:sldId id="310" r:id="rId24"/>
    <p:sldId id="311" r:id="rId25"/>
    <p:sldId id="270" r:id="rId26"/>
    <p:sldId id="306" r:id="rId27"/>
    <p:sldId id="307" r:id="rId28"/>
    <p:sldId id="282" r:id="rId29"/>
    <p:sldId id="260" r:id="rId30"/>
    <p:sldId id="261" r:id="rId31"/>
    <p:sldId id="299" r:id="rId32"/>
    <p:sldId id="262" r:id="rId33"/>
    <p:sldId id="263" r:id="rId34"/>
    <p:sldId id="264" r:id="rId35"/>
    <p:sldId id="308" r:id="rId36"/>
    <p:sldId id="285" r:id="rId37"/>
    <p:sldId id="274" r:id="rId38"/>
    <p:sldId id="297" r:id="rId39"/>
    <p:sldId id="293" r:id="rId40"/>
    <p:sldId id="298" r:id="rId41"/>
    <p:sldId id="289" r:id="rId42"/>
    <p:sldId id="30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ettinger" initials="MH" lastIdx="1" clrIdx="0">
    <p:extLst>
      <p:ext uri="{19B8F6BF-5375-455C-9EA6-DF929625EA0E}">
        <p15:presenceInfo xmlns:p15="http://schemas.microsoft.com/office/powerpoint/2012/main" userId="Michelle Hetting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085" autoAdjust="0"/>
  </p:normalViewPr>
  <p:slideViewPr>
    <p:cSldViewPr>
      <p:cViewPr varScale="1">
        <p:scale>
          <a:sx n="54" d="100"/>
          <a:sy n="54" d="100"/>
        </p:scale>
        <p:origin x="1890" y="78"/>
      </p:cViewPr>
      <p:guideLst>
        <p:guide orient="horz" pos="2160"/>
        <p:guide pos="2880"/>
      </p:guideLst>
    </p:cSldViewPr>
  </p:slideViewPr>
  <p:outlineViewPr>
    <p:cViewPr>
      <p:scale>
        <a:sx n="33" d="100"/>
        <a:sy n="33" d="100"/>
      </p:scale>
      <p:origin x="0" y="-5256"/>
    </p:cViewPr>
  </p:outlineViewPr>
  <p:notesTextViewPr>
    <p:cViewPr>
      <p:scale>
        <a:sx n="1" d="1"/>
        <a:sy n="1" d="1"/>
      </p:scale>
      <p:origin x="0" y="0"/>
    </p:cViewPr>
  </p:notesTextViewPr>
  <p:sorterViewPr>
    <p:cViewPr>
      <p:scale>
        <a:sx n="100" d="100"/>
        <a:sy n="100" d="100"/>
      </p:scale>
      <p:origin x="0" y="-65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D944A-F317-4000-A6C7-2DFB3741280B}" type="datetimeFigureOut">
              <a:rPr lang="en-US" smtClean="0"/>
              <a:t>4/10/2015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8345AF-8D0C-4152-91BC-90DC57C3356C}" type="slidenum">
              <a:rPr lang="en-US" smtClean="0"/>
              <a:t>‹#›</a:t>
            </a:fld>
            <a:endParaRPr lang="en-US"/>
          </a:p>
        </p:txBody>
      </p:sp>
    </p:spTree>
    <p:extLst>
      <p:ext uri="{BB962C8B-B14F-4D97-AF65-F5344CB8AC3E}">
        <p14:creationId xmlns:p14="http://schemas.microsoft.com/office/powerpoint/2010/main" val="2320415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Dr. </a:t>
            </a:r>
            <a:r>
              <a:rPr lang="en-US" dirty="0" err="1" smtClean="0"/>
              <a:t>Kujawa</a:t>
            </a:r>
            <a:r>
              <a:rPr lang="en-US" dirty="0" smtClean="0"/>
              <a:t>. </a:t>
            </a:r>
            <a:r>
              <a:rPr lang="en-US" baseline="0" dirty="0" smtClean="0"/>
              <a:t>First </a:t>
            </a:r>
            <a:r>
              <a:rPr lang="en-US" baseline="0" dirty="0" smtClean="0"/>
              <a:t>I will talk about </a:t>
            </a:r>
            <a:r>
              <a:rPr lang="en-US" baseline="0" dirty="0" err="1" smtClean="0"/>
              <a:t>photoredox</a:t>
            </a:r>
            <a:r>
              <a:rPr lang="en-US" baseline="0" dirty="0" smtClean="0"/>
              <a:t> catalysis, both homogenous and heterogeneous, and show how MOFs impart the desirable properties of both types of catalysts. Then I will introduce the model I have developed for investigating the physicochemical properties of MOFs, like chemical kinetics, photochemical quantum yield, </a:t>
            </a:r>
            <a:r>
              <a:rPr lang="en-US" baseline="0" dirty="0" smtClean="0"/>
              <a:t>and probing the mechanism. Then I will </a:t>
            </a:r>
            <a:r>
              <a:rPr lang="en-US" baseline="0" dirty="0" smtClean="0"/>
              <a:t>show how the results </a:t>
            </a:r>
            <a:r>
              <a:rPr lang="en-US" baseline="0" dirty="0" smtClean="0"/>
              <a:t>that obtained which are the rates of reaction and photochemical quantum yield. And finally I will propose future research.</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a:t>
            </a:fld>
            <a:endParaRPr lang="en-US"/>
          </a:p>
        </p:txBody>
      </p:sp>
    </p:spTree>
    <p:extLst>
      <p:ext uri="{BB962C8B-B14F-4D97-AF65-F5344CB8AC3E}">
        <p14:creationId xmlns:p14="http://schemas.microsoft.com/office/powerpoint/2010/main" val="94479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a:t>
            </a:r>
            <a:r>
              <a:rPr lang="en-US" baseline="0" dirty="0" smtClean="0"/>
              <a:t> when I tried making this MOF I was getting poor yields and sometimes no product at all. So I optimized the synthesis and found that if I reduced the metal to linker ratio and concentration as well as adding 2 drops of trimethylamine I was able to obtain a 4 fold increase in my yield with better reproducibility. We think that a very small amount of triethyl amine helps to deprotonate the two carboxylic acids on the linker and thus facilitates in the formation of the MOF.</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11</a:t>
            </a:fld>
            <a:endParaRPr lang="en-US"/>
          </a:p>
        </p:txBody>
      </p:sp>
    </p:spTree>
    <p:extLst>
      <p:ext uri="{BB962C8B-B14F-4D97-AF65-F5344CB8AC3E}">
        <p14:creationId xmlns:p14="http://schemas.microsoft.com/office/powerpoint/2010/main" val="206623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MIL-125amin</a:t>
            </a:r>
            <a:r>
              <a:rPr lang="en-US" baseline="0" dirty="0" smtClean="0"/>
              <a:t> was prepared by reacting the linker in titanium </a:t>
            </a:r>
            <a:r>
              <a:rPr lang="en-US" baseline="0" dirty="0" err="1" smtClean="0"/>
              <a:t>isopropoxide</a:t>
            </a:r>
            <a:r>
              <a:rPr lang="en-US" baseline="0" dirty="0" smtClean="0"/>
              <a:t> in a 9:1 mixture of DMF to methanol for one day. Here you can see the titanium oxide cluster that is connected by the linker to the other clusters. I obtained the PXRD and as you can see all the peaks correlate to that of the simulated data </a:t>
            </a:r>
            <a:r>
              <a:rPr lang="en-US" baseline="0" dirty="0" err="1" smtClean="0"/>
              <a:t>i</a:t>
            </a:r>
            <a:r>
              <a:rPr lang="en-US" baseline="0" dirty="0" smtClean="0"/>
              <a:t> obtained from materials studio.</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12</a:t>
            </a:fld>
            <a:endParaRPr lang="en-US"/>
          </a:p>
        </p:txBody>
      </p:sp>
    </p:spTree>
    <p:extLst>
      <p:ext uri="{BB962C8B-B14F-4D97-AF65-F5344CB8AC3E}">
        <p14:creationId xmlns:p14="http://schemas.microsoft.com/office/powerpoint/2010/main" val="124126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MOF, </a:t>
            </a:r>
            <a:r>
              <a:rPr lang="en-US" dirty="0" err="1" smtClean="0"/>
              <a:t>UiO</a:t>
            </a:r>
            <a:r>
              <a:rPr lang="en-US" baseline="0" dirty="0" smtClean="0"/>
              <a:t> 66 amino was prepared by adding the linker with zirconium chloride in </a:t>
            </a:r>
            <a:r>
              <a:rPr lang="en-US" baseline="0" dirty="0" err="1" smtClean="0"/>
              <a:t>dmf</a:t>
            </a:r>
            <a:r>
              <a:rPr lang="en-US" baseline="0" dirty="0" smtClean="0"/>
              <a:t> for 1 day. You can see the cluster here and the linker here. I did powder </a:t>
            </a:r>
            <a:r>
              <a:rPr lang="en-US" baseline="0" dirty="0" err="1" smtClean="0"/>
              <a:t>xray</a:t>
            </a:r>
            <a:r>
              <a:rPr lang="en-US" baseline="0" dirty="0" smtClean="0"/>
              <a:t> diffraction and matched the </a:t>
            </a:r>
            <a:r>
              <a:rPr lang="en-US" baseline="0" dirty="0" err="1" smtClean="0"/>
              <a:t>bragg</a:t>
            </a:r>
            <a:r>
              <a:rPr lang="en-US" baseline="0" dirty="0" smtClean="0"/>
              <a:t> peaks with that of the simulated pattern.</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13</a:t>
            </a:fld>
            <a:endParaRPr lang="en-US"/>
          </a:p>
        </p:txBody>
      </p:sp>
    </p:spTree>
    <p:extLst>
      <p:ext uri="{BB962C8B-B14F-4D97-AF65-F5344CB8AC3E}">
        <p14:creationId xmlns:p14="http://schemas.microsoft.com/office/powerpoint/2010/main" val="2782736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the first task was completed I could go on to the second task, to set up an experimental protocol for the visible light photooxidation of my substrate.</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14</a:t>
            </a:fld>
            <a:endParaRPr lang="en-US"/>
          </a:p>
        </p:txBody>
      </p:sp>
    </p:spTree>
    <p:extLst>
      <p:ext uri="{BB962C8B-B14F-4D97-AF65-F5344CB8AC3E}">
        <p14:creationId xmlns:p14="http://schemas.microsoft.com/office/powerpoint/2010/main" val="10573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reaction I chose was the oxidation of benzyl alcohol into benzaldehyde.</a:t>
            </a:r>
            <a:r>
              <a:rPr lang="en-US" baseline="0" dirty="0" smtClean="0"/>
              <a:t> In principle I could test various substituents, but I chose </a:t>
            </a:r>
            <a:r>
              <a:rPr lang="en-US" baseline="0" dirty="0" err="1" smtClean="0"/>
              <a:t>methoxy</a:t>
            </a:r>
            <a:r>
              <a:rPr lang="en-US" baseline="0" dirty="0" smtClean="0"/>
              <a:t> for simplicity sake. The alcohol to aldehyde has various industrial applications and this group led by </a:t>
            </a:r>
            <a:r>
              <a:rPr lang="en-US" baseline="0" dirty="0" err="1" smtClean="0"/>
              <a:t>cibulka</a:t>
            </a:r>
            <a:r>
              <a:rPr lang="en-US" baseline="0" dirty="0" smtClean="0"/>
              <a:t> et al found that it served as a good model for developing new catalysts.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15</a:t>
            </a:fld>
            <a:endParaRPr lang="en-US"/>
          </a:p>
        </p:txBody>
      </p:sp>
    </p:spTree>
    <p:extLst>
      <p:ext uri="{BB962C8B-B14F-4D97-AF65-F5344CB8AC3E}">
        <p14:creationId xmlns:p14="http://schemas.microsoft.com/office/powerpoint/2010/main" val="277177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conditions for the</a:t>
            </a:r>
            <a:r>
              <a:rPr lang="en-US" baseline="0" dirty="0" smtClean="0"/>
              <a:t> photooxidation of p </a:t>
            </a:r>
            <a:r>
              <a:rPr lang="en-US" baseline="0" dirty="0" err="1" smtClean="0"/>
              <a:t>methoxy</a:t>
            </a:r>
            <a:r>
              <a:rPr lang="en-US" baseline="0" dirty="0" smtClean="0"/>
              <a:t> benzyl alcohol are as follows. 10 percent molar equivalence of MOF with the substrate in acetonitrile and </a:t>
            </a:r>
            <a:r>
              <a:rPr lang="en-US" baseline="0" dirty="0" smtClean="0"/>
              <a:t>held under oxygen atmosphere. </a:t>
            </a:r>
            <a:r>
              <a:rPr lang="en-US" baseline="0" dirty="0" smtClean="0"/>
              <a:t>The source of light comes from a xenon lamp with a filter that blocks out wavelengths </a:t>
            </a:r>
            <a:r>
              <a:rPr lang="en-US" baseline="0" dirty="0" smtClean="0"/>
              <a:t>below </a:t>
            </a:r>
            <a:r>
              <a:rPr lang="en-US" baseline="0" dirty="0" smtClean="0"/>
              <a:t>305 nm. And to reiterate the MOFs I just talked about were mil47, mil 125 and uio66.</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16</a:t>
            </a:fld>
            <a:endParaRPr lang="en-US"/>
          </a:p>
        </p:txBody>
      </p:sp>
    </p:spTree>
    <p:extLst>
      <p:ext uri="{BB962C8B-B14F-4D97-AF65-F5344CB8AC3E}">
        <p14:creationId xmlns:p14="http://schemas.microsoft.com/office/powerpoint/2010/main" val="228266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I had to purify the benzyl alcohol before I could work with it as it has all the impurities shown here.</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17</a:t>
            </a:fld>
            <a:endParaRPr lang="en-US"/>
          </a:p>
        </p:txBody>
      </p:sp>
    </p:spTree>
    <p:extLst>
      <p:ext uri="{BB962C8B-B14F-4D97-AF65-F5344CB8AC3E}">
        <p14:creationId xmlns:p14="http://schemas.microsoft.com/office/powerpoint/2010/main" val="45442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ran a column with 20% ethyl</a:t>
            </a:r>
            <a:r>
              <a:rPr lang="en-US" baseline="0" dirty="0" smtClean="0"/>
              <a:t> acetate in hexanes followed by just ethyl acetate to obtain this pure compound.</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18</a:t>
            </a:fld>
            <a:endParaRPr lang="en-US"/>
          </a:p>
        </p:txBody>
      </p:sp>
    </p:spTree>
    <p:extLst>
      <p:ext uri="{BB962C8B-B14F-4D97-AF65-F5344CB8AC3E}">
        <p14:creationId xmlns:p14="http://schemas.microsoft.com/office/powerpoint/2010/main" val="1145600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before I run my model reaction I should tell you all about the </a:t>
            </a:r>
            <a:r>
              <a:rPr lang="en-US" dirty="0" err="1" smtClean="0"/>
              <a:t>photoreactor</a:t>
            </a:r>
            <a:r>
              <a:rPr lang="en-US" dirty="0" smtClean="0"/>
              <a:t>. The</a:t>
            </a:r>
            <a:r>
              <a:rPr lang="en-US" baseline="0" dirty="0" smtClean="0"/>
              <a:t> sample vial sits right in front of the xenon lamp with a constant flow of oxygen. There is also a fan and thermometer used </a:t>
            </a:r>
            <a:r>
              <a:rPr lang="en-US" baseline="0" dirty="0" smtClean="0"/>
              <a:t>to monitor the temperature and </a:t>
            </a:r>
            <a:r>
              <a:rPr lang="en-US" baseline="0" dirty="0" smtClean="0"/>
              <a:t>keep </a:t>
            </a:r>
            <a:r>
              <a:rPr lang="en-US" baseline="0" dirty="0" smtClean="0"/>
              <a:t>it at around </a:t>
            </a:r>
            <a:r>
              <a:rPr lang="en-US" baseline="0" dirty="0" smtClean="0"/>
              <a:t>25 </a:t>
            </a:r>
            <a:r>
              <a:rPr lang="en-US" baseline="0" dirty="0" err="1" smtClean="0"/>
              <a:t>celcius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19</a:t>
            </a:fld>
            <a:endParaRPr lang="en-US"/>
          </a:p>
        </p:txBody>
      </p:sp>
    </p:spTree>
    <p:extLst>
      <p:ext uri="{BB962C8B-B14F-4D97-AF65-F5344CB8AC3E}">
        <p14:creationId xmlns:p14="http://schemas.microsoft.com/office/powerpoint/2010/main" val="384062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reality its just a cardboard</a:t>
            </a:r>
            <a:r>
              <a:rPr lang="en-US" baseline="0" dirty="0" smtClean="0"/>
              <a:t> box with a bunch of balloons sticking out of it.</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20</a:t>
            </a:fld>
            <a:endParaRPr lang="en-US"/>
          </a:p>
        </p:txBody>
      </p:sp>
    </p:spTree>
    <p:extLst>
      <p:ext uri="{BB962C8B-B14F-4D97-AF65-F5344CB8AC3E}">
        <p14:creationId xmlns:p14="http://schemas.microsoft.com/office/powerpoint/2010/main" val="2072782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t>
            </a:r>
            <a:r>
              <a:rPr lang="en-US" dirty="0" err="1" smtClean="0"/>
              <a:t>photoredox</a:t>
            </a:r>
            <a:r>
              <a:rPr lang="en-US" baseline="0" dirty="0" smtClean="0"/>
              <a:t> catalysis? When light is absorbed by the catalyst, the catalyst will enter a light-induced charge separated state which is redox active. The light activated redox catalyst can then oxidize or reduce organic molecules. Homogeneous catalysis involves a HOMO-LUMO excitation. The molecular catalyst </a:t>
            </a:r>
            <a:r>
              <a:rPr lang="en-US" baseline="0" dirty="0" err="1" smtClean="0"/>
              <a:t>tris</a:t>
            </a:r>
            <a:r>
              <a:rPr lang="en-US" baseline="0" dirty="0" smtClean="0"/>
              <a:t>(bipyridine)ruthenium(II) is a famous example of a soluble homogeneous </a:t>
            </a:r>
            <a:r>
              <a:rPr lang="en-US" baseline="0" dirty="0" err="1" smtClean="0"/>
              <a:t>photoredox</a:t>
            </a:r>
            <a:r>
              <a:rPr lang="en-US" baseline="0" dirty="0" smtClean="0"/>
              <a:t> catalyst. Heterogeneous catalysis involves the generation of an electron hole pair. Titanium dioxide is a good example of an insoluble solid state </a:t>
            </a:r>
            <a:r>
              <a:rPr lang="en-US" baseline="0" dirty="0" err="1" smtClean="0"/>
              <a:t>photoredox</a:t>
            </a:r>
            <a:r>
              <a:rPr lang="en-US" baseline="0" dirty="0" smtClean="0"/>
              <a:t> catalyst.</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3</a:t>
            </a:fld>
            <a:endParaRPr lang="en-US"/>
          </a:p>
        </p:txBody>
      </p:sp>
    </p:spTree>
    <p:extLst>
      <p:ext uri="{BB962C8B-B14F-4D97-AF65-F5344CB8AC3E}">
        <p14:creationId xmlns:p14="http://schemas.microsoft.com/office/powerpoint/2010/main" val="1710332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found that I was able to actually perform photocatalysis with the </a:t>
            </a:r>
            <a:r>
              <a:rPr lang="en-US" dirty="0" err="1" smtClean="0"/>
              <a:t>mof</a:t>
            </a:r>
            <a:r>
              <a:rPr lang="en-US" dirty="0" smtClean="0"/>
              <a:t> and that NMR was a viable method for </a:t>
            </a:r>
            <a:r>
              <a:rPr lang="en-US" dirty="0" smtClean="0"/>
              <a:t>monitoring </a:t>
            </a:r>
            <a:r>
              <a:rPr lang="en-US" dirty="0" smtClean="0"/>
              <a:t>this conversion.</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21</a:t>
            </a:fld>
            <a:endParaRPr lang="en-US"/>
          </a:p>
        </p:txBody>
      </p:sp>
    </p:spTree>
    <p:extLst>
      <p:ext uri="{BB962C8B-B14F-4D97-AF65-F5344CB8AC3E}">
        <p14:creationId xmlns:p14="http://schemas.microsoft.com/office/powerpoint/2010/main" val="43616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that I set up an experimental protocol for</a:t>
            </a:r>
            <a:r>
              <a:rPr lang="en-US" baseline="0" dirty="0" smtClean="0"/>
              <a:t> the visible light photooxidation of my </a:t>
            </a:r>
            <a:r>
              <a:rPr lang="en-US" baseline="0" dirty="0" smtClean="0"/>
              <a:t>benzyl alcohol </a:t>
            </a:r>
            <a:r>
              <a:rPr lang="en-US" baseline="0" dirty="0" smtClean="0"/>
              <a:t>I was able to then move onto the next task and monitor the kinetics of the reaction.</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22</a:t>
            </a:fld>
            <a:endParaRPr lang="en-US"/>
          </a:p>
        </p:txBody>
      </p:sp>
    </p:spTree>
    <p:extLst>
      <p:ext uri="{BB962C8B-B14F-4D97-AF65-F5344CB8AC3E}">
        <p14:creationId xmlns:p14="http://schemas.microsoft.com/office/powerpoint/2010/main" val="4064574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monitored the reaction over the course of a 24 hour period by NMR spectroscopy. Here you can see the </a:t>
            </a:r>
            <a:r>
              <a:rPr lang="en-US" baseline="0" dirty="0" err="1" smtClean="0"/>
              <a:t>methoxy</a:t>
            </a:r>
            <a:r>
              <a:rPr lang="en-US" baseline="0" dirty="0" smtClean="0"/>
              <a:t> peak for the product at zero hours and there isn’t any. But over time we see it start to appear. The </a:t>
            </a:r>
            <a:r>
              <a:rPr lang="en-US" baseline="0" dirty="0" err="1" smtClean="0"/>
              <a:t>mesitylene</a:t>
            </a:r>
            <a:r>
              <a:rPr lang="en-US" baseline="0" dirty="0" smtClean="0"/>
              <a:t> is kept at a constant concentration to be used as an internal standard. From </a:t>
            </a:r>
            <a:r>
              <a:rPr lang="en-US" baseline="0" dirty="0" smtClean="0"/>
              <a:t>integration </a:t>
            </a:r>
            <a:r>
              <a:rPr lang="en-US" baseline="0" dirty="0" smtClean="0"/>
              <a:t>values the actual concentration for the product and starting material can be obtained as the ratio of either product or starting material to </a:t>
            </a:r>
            <a:r>
              <a:rPr lang="en-US" baseline="0" dirty="0" err="1" smtClean="0"/>
              <a:t>mesitylene</a:t>
            </a:r>
            <a:r>
              <a:rPr lang="en-US" baseline="0" dirty="0" smtClean="0"/>
              <a:t> </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23</a:t>
            </a:fld>
            <a:endParaRPr lang="en-US"/>
          </a:p>
        </p:txBody>
      </p:sp>
    </p:spTree>
    <p:extLst>
      <p:ext uri="{BB962C8B-B14F-4D97-AF65-F5344CB8AC3E}">
        <p14:creationId xmlns:p14="http://schemas.microsoft.com/office/powerpoint/2010/main" val="2839336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24</a:t>
            </a:fld>
            <a:endParaRPr lang="en-US"/>
          </a:p>
        </p:txBody>
      </p:sp>
    </p:spTree>
    <p:extLst>
      <p:ext uri="{BB962C8B-B14F-4D97-AF65-F5344CB8AC3E}">
        <p14:creationId xmlns:p14="http://schemas.microsoft.com/office/powerpoint/2010/main" val="3289000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plotted those concentration values against time to obtain this plot. As you can see the reaction is a zero order reaction and had a conversion of 13%. It is important to note how the rates for the disappearance of SM and appearance of product are about equal. This tells us that the starting material isn’t decaying into side products.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25</a:t>
            </a:fld>
            <a:endParaRPr lang="en-US"/>
          </a:p>
        </p:txBody>
      </p:sp>
    </p:spTree>
    <p:extLst>
      <p:ext uri="{BB962C8B-B14F-4D97-AF65-F5344CB8AC3E}">
        <p14:creationId xmlns:p14="http://schemas.microsoft.com/office/powerpoint/2010/main" val="2726868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MIL47 showed</a:t>
            </a:r>
            <a:r>
              <a:rPr lang="en-US" baseline="0" dirty="0" smtClean="0"/>
              <a:t> essentially no catalytic activity. 1% conversion is about what we get when we do the reaction in the absence of MOF.</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26</a:t>
            </a:fld>
            <a:endParaRPr lang="en-US"/>
          </a:p>
        </p:txBody>
      </p:sp>
    </p:spTree>
    <p:extLst>
      <p:ext uri="{BB962C8B-B14F-4D97-AF65-F5344CB8AC3E}">
        <p14:creationId xmlns:p14="http://schemas.microsoft.com/office/powerpoint/2010/main" val="424285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performance of </a:t>
            </a:r>
            <a:r>
              <a:rPr lang="en-US" baseline="0" dirty="0" err="1" smtClean="0"/>
              <a:t>UiO</a:t>
            </a:r>
            <a:r>
              <a:rPr lang="en-US" baseline="0" dirty="0" smtClean="0"/>
              <a:t> 66 was similar to that of mil 125, showing a total conversion of 12% and a very similar slope.</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27</a:t>
            </a:fld>
            <a:endParaRPr lang="en-US"/>
          </a:p>
        </p:txBody>
      </p:sp>
    </p:spTree>
    <p:extLst>
      <p:ext uri="{BB962C8B-B14F-4D97-AF65-F5344CB8AC3E}">
        <p14:creationId xmlns:p14="http://schemas.microsoft.com/office/powerpoint/2010/main" val="104036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rates of reactions</a:t>
            </a:r>
            <a:r>
              <a:rPr lang="en-US" baseline="0" dirty="0" smtClean="0"/>
              <a:t> I could then calculate </a:t>
            </a:r>
            <a:r>
              <a:rPr lang="en-US" baseline="0" dirty="0" smtClean="0"/>
              <a:t>photochemical </a:t>
            </a:r>
            <a:r>
              <a:rPr lang="en-US" baseline="0" dirty="0" smtClean="0"/>
              <a:t>quantum yield. </a:t>
            </a:r>
            <a:r>
              <a:rPr lang="en-US" baseline="0" dirty="0" err="1" smtClean="0"/>
              <a:t>Heterogenous</a:t>
            </a:r>
            <a:r>
              <a:rPr lang="en-US" baseline="0" dirty="0" smtClean="0"/>
              <a:t> photochemical quantum yield is defined as the ratio of the initial rates of the reaction to that of a standard multiplied by the quantum yield of the standard. The standard reaction was the decomposition of p-cresol and has a quantum yield of </a:t>
            </a:r>
            <a:r>
              <a:rPr lang="en-US" baseline="0" dirty="0" smtClean="0"/>
              <a:t>22%</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28</a:t>
            </a:fld>
            <a:endParaRPr lang="en-US"/>
          </a:p>
        </p:txBody>
      </p:sp>
    </p:spTree>
    <p:extLst>
      <p:ext uri="{BB962C8B-B14F-4D97-AF65-F5344CB8AC3E}">
        <p14:creationId xmlns:p14="http://schemas.microsoft.com/office/powerpoint/2010/main" val="636171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summarizes my results. Mil 125 and uio66 had a quantum yield of about 4 percent. And </a:t>
            </a:r>
            <a:r>
              <a:rPr lang="en-US" dirty="0" err="1" smtClean="0"/>
              <a:t>youll</a:t>
            </a:r>
            <a:r>
              <a:rPr lang="en-US" baseline="0" dirty="0" smtClean="0"/>
              <a:t> notice that the error for mil47 is equal to it’s a value so essentially has no quantum yield.</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29</a:t>
            </a:fld>
            <a:endParaRPr lang="en-US"/>
          </a:p>
        </p:txBody>
      </p:sp>
    </p:spTree>
    <p:extLst>
      <p:ext uri="{BB962C8B-B14F-4D97-AF65-F5344CB8AC3E}">
        <p14:creationId xmlns:p14="http://schemas.microsoft.com/office/powerpoint/2010/main" val="88984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my research is still a work in progress. Next I would like to do temperature dependence studies and do an inhibition study to probe the mechanism. I would also like to improve the MOFs by modifying the linker and also explore other substrates.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30</a:t>
            </a:fld>
            <a:endParaRPr lang="en-US"/>
          </a:p>
        </p:txBody>
      </p:sp>
    </p:spTree>
    <p:extLst>
      <p:ext uri="{BB962C8B-B14F-4D97-AF65-F5344CB8AC3E}">
        <p14:creationId xmlns:p14="http://schemas.microsoft.com/office/powerpoint/2010/main" val="194817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further discuss the</a:t>
            </a:r>
            <a:r>
              <a:rPr lang="en-US" baseline="0" dirty="0" smtClean="0"/>
              <a:t> </a:t>
            </a:r>
            <a:r>
              <a:rPr lang="en-US" baseline="0" dirty="0" err="1" smtClean="0"/>
              <a:t>tris</a:t>
            </a:r>
            <a:r>
              <a:rPr lang="en-US" baseline="0" dirty="0" smtClean="0"/>
              <a:t>(</a:t>
            </a:r>
            <a:r>
              <a:rPr lang="en-US" baseline="0" dirty="0" err="1" smtClean="0"/>
              <a:t>bypiridine</a:t>
            </a:r>
            <a:r>
              <a:rPr lang="en-US" baseline="0" dirty="0" smtClean="0"/>
              <a:t>)ruthenium(II) complex. When visible light, at about 450 nm, is absorbed by the complex  an electron from one of the metal centered t2g orbitals is excited to a ligand-centered pi star orbital. This transition is called a metal to ligand charge transfer and results in the ruthenium being oxidized to </a:t>
            </a:r>
            <a:r>
              <a:rPr lang="en-US" baseline="0" dirty="0" err="1" smtClean="0"/>
              <a:t>ru</a:t>
            </a:r>
            <a:r>
              <a:rPr lang="en-US" baseline="0" dirty="0" smtClean="0"/>
              <a:t>(III) and the ligand framework a single-electron reduction. The singlet state undergoes rapid intersystem crossing to give the lowest-energy triplet state, which has a long lifetime of about 1100 ns. In this triplet state the complex can act as either a reductant or an oxidant. When acting as a reductant the ligand framework donates an electron. When acting as a </a:t>
            </a:r>
            <a:r>
              <a:rPr lang="en-US" baseline="0" dirty="0" smtClean="0"/>
              <a:t>oxidant </a:t>
            </a:r>
            <a:r>
              <a:rPr lang="en-US" baseline="0" dirty="0" smtClean="0"/>
              <a:t>the t2g orbital </a:t>
            </a:r>
            <a:r>
              <a:rPr lang="en-US" baseline="0" dirty="0" smtClean="0"/>
              <a:t>of </a:t>
            </a:r>
            <a:r>
              <a:rPr lang="en-US" baseline="0" dirty="0" smtClean="0"/>
              <a:t>the metal center accepts an electron and ruthenium is reduced back to Ru(II). The advantages of such homogeneous catalysts is that the ligands can be tuned for a wide range </a:t>
            </a:r>
            <a:r>
              <a:rPr lang="en-US" baseline="0" dirty="0" smtClean="0"/>
              <a:t>of </a:t>
            </a:r>
            <a:r>
              <a:rPr lang="en-US" baseline="0" dirty="0" smtClean="0"/>
              <a:t>reactions to enhance selectivity.  They can also be employed in low loadings. On the downside, however, they aren’t reusable and purification of product isn’t particularly simple. Also ruthenium and iridium (which can also complex with bipyridine) are expensive noble metals.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4</a:t>
            </a:fld>
            <a:endParaRPr lang="en-US"/>
          </a:p>
        </p:txBody>
      </p:sp>
    </p:spTree>
    <p:extLst>
      <p:ext uri="{BB962C8B-B14F-4D97-AF65-F5344CB8AC3E}">
        <p14:creationId xmlns:p14="http://schemas.microsoft.com/office/powerpoint/2010/main" val="761810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my MOFs were able to catalyze the oxidation of benzyl alcohol, with the exception of mil47. We concluded</a:t>
            </a:r>
            <a:r>
              <a:rPr lang="en-US" baseline="0" dirty="0" smtClean="0"/>
              <a:t> that since the rates and quantum yields are very low that the reaction happens at the surface and not in the pores.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31</a:t>
            </a:fld>
            <a:endParaRPr lang="en-US"/>
          </a:p>
        </p:txBody>
      </p:sp>
    </p:spTree>
    <p:extLst>
      <p:ext uri="{BB962C8B-B14F-4D97-AF65-F5344CB8AC3E}">
        <p14:creationId xmlns:p14="http://schemas.microsoft.com/office/powerpoint/2010/main" val="3564553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8345AF-8D0C-4152-91BC-90DC57C3356C}" type="slidenum">
              <a:rPr lang="en-US" smtClean="0"/>
              <a:t>38</a:t>
            </a:fld>
            <a:endParaRPr lang="en-US"/>
          </a:p>
        </p:txBody>
      </p:sp>
    </p:spTree>
    <p:extLst>
      <p:ext uri="{BB962C8B-B14F-4D97-AF65-F5344CB8AC3E}">
        <p14:creationId xmlns:p14="http://schemas.microsoft.com/office/powerpoint/2010/main" val="41390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 would like to talk more about titanium dioxide as a </a:t>
            </a:r>
            <a:r>
              <a:rPr lang="en-US" baseline="0" dirty="0" err="1" smtClean="0"/>
              <a:t>photoredox</a:t>
            </a:r>
            <a:r>
              <a:rPr lang="en-US" baseline="0" dirty="0" smtClean="0"/>
              <a:t> catalyst. When light with enough energy to overcome the band gap strikes the catalyst an electron is excited into the conduction band an a hole is generated in the valence band. This electron/hole pair is then able to either reduce or oxidize organic molecules. </a:t>
            </a:r>
            <a:r>
              <a:rPr lang="en-US" dirty="0" smtClean="0"/>
              <a:t>Titanium dioxide is an </a:t>
            </a:r>
            <a:r>
              <a:rPr lang="en-US" baseline="0" dirty="0" smtClean="0"/>
              <a:t>extensively studied heterogeneous catalyst that is used in the evolution of hydrogen, reduction of carbon dioxide and decomposition of harmful organic compounds such as benzene. The advantages are its chemical stability against harsh conditions, thermally stable across a wide range of temperatures and reusability. On the downside it has a large band gap and inability to be fine tuned for specific reactions.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5</a:t>
            </a:fld>
            <a:endParaRPr lang="en-US"/>
          </a:p>
        </p:txBody>
      </p:sp>
    </p:spTree>
    <p:extLst>
      <p:ext uri="{BB962C8B-B14F-4D97-AF65-F5344CB8AC3E}">
        <p14:creationId xmlns:p14="http://schemas.microsoft.com/office/powerpoint/2010/main" val="150412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would like to discuss metal organic frameworks and</a:t>
            </a:r>
            <a:r>
              <a:rPr lang="en-US" baseline="0" dirty="0" smtClean="0"/>
              <a:t> explain how they impart the desirable properties of the solid </a:t>
            </a:r>
            <a:r>
              <a:rPr lang="en-US" baseline="0" dirty="0" smtClean="0"/>
              <a:t>state </a:t>
            </a:r>
            <a:r>
              <a:rPr lang="en-US" baseline="0" dirty="0" smtClean="0"/>
              <a:t>and molecular </a:t>
            </a:r>
            <a:r>
              <a:rPr lang="en-US" baseline="0" dirty="0" smtClean="0"/>
              <a:t>catalysts </a:t>
            </a:r>
            <a:r>
              <a:rPr lang="en-US" baseline="0" dirty="0" smtClean="0"/>
              <a:t>I just talked about. MOFs are crystalline highly porous materials consisting of metal oxide clusters connected by organic linkers. These organic linkers can be modified in ways that can increase pore size or even to absorb more light. They have a high degree of chemical and thermal stability and since they are solids can be reused.</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6</a:t>
            </a:fld>
            <a:endParaRPr lang="en-US"/>
          </a:p>
        </p:txBody>
      </p:sp>
    </p:spTree>
    <p:extLst>
      <p:ext uri="{BB962C8B-B14F-4D97-AF65-F5344CB8AC3E}">
        <p14:creationId xmlns:p14="http://schemas.microsoft.com/office/powerpoint/2010/main" val="693193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me to the objectives of my research,</a:t>
            </a:r>
            <a:r>
              <a:rPr lang="en-US" baseline="0" dirty="0" smtClean="0"/>
              <a:t> which are to develop a model for understanding the </a:t>
            </a:r>
            <a:r>
              <a:rPr lang="en-US" baseline="0" dirty="0" err="1" smtClean="0"/>
              <a:t>photoredox</a:t>
            </a:r>
            <a:r>
              <a:rPr lang="en-US" baseline="0" dirty="0" smtClean="0"/>
              <a:t> capabilities of MOFs. I did this in three phases, or tasks. The first task was to find and prepare MOFs that can do </a:t>
            </a:r>
            <a:r>
              <a:rPr lang="en-US" baseline="0" dirty="0" err="1" smtClean="0"/>
              <a:t>photoredox</a:t>
            </a:r>
            <a:r>
              <a:rPr lang="en-US" baseline="0" dirty="0" smtClean="0"/>
              <a:t> catalysis. Then to set up an experimental protocol for the visible light photooxidation of my chosen substrate, aromatic benzyl alcohols. And finally to investigate the photochemical characteristics, such as the kinetics, photochemical </a:t>
            </a:r>
            <a:r>
              <a:rPr lang="en-US" baseline="0" dirty="0" err="1" smtClean="0"/>
              <a:t>quandum</a:t>
            </a:r>
            <a:r>
              <a:rPr lang="en-US" baseline="0" dirty="0" smtClean="0"/>
              <a:t> yield, temperature dependence and probing the mechanism.</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7</a:t>
            </a:fld>
            <a:endParaRPr lang="en-US"/>
          </a:p>
        </p:txBody>
      </p:sp>
    </p:spTree>
    <p:extLst>
      <p:ext uri="{BB962C8B-B14F-4D97-AF65-F5344CB8AC3E}">
        <p14:creationId xmlns:p14="http://schemas.microsoft.com/office/powerpoint/2010/main" val="187122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MOFs I chose contain inexpensive</a:t>
            </a:r>
            <a:r>
              <a:rPr lang="en-US" baseline="0" dirty="0" smtClean="0"/>
              <a:t> transition metals making use of the 2-aminoterephthalic acid linker. They are the vanadium based mil-47 amino, titanium mil-125 amino and zirconium uio-66-nh2. I would like to point out how the amino functional group red shifts the wavelength of maximum absorption more towards the visible region when incorporated into a MOF. So that is why we chose the amino version of the MOFs to do visible light photocatalysis.</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8</a:t>
            </a:fld>
            <a:endParaRPr lang="en-US"/>
          </a:p>
        </p:txBody>
      </p:sp>
    </p:spTree>
    <p:extLst>
      <p:ext uri="{BB962C8B-B14F-4D97-AF65-F5344CB8AC3E}">
        <p14:creationId xmlns:p14="http://schemas.microsoft.com/office/powerpoint/2010/main" val="113169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is a MOF actually made?</a:t>
            </a:r>
            <a:r>
              <a:rPr lang="en-US" baseline="0" dirty="0" smtClean="0"/>
              <a:t> The reaction mixture is placed in a </a:t>
            </a:r>
            <a:r>
              <a:rPr lang="en-US" baseline="0" dirty="0" err="1" smtClean="0"/>
              <a:t>pyrex</a:t>
            </a:r>
            <a:r>
              <a:rPr lang="en-US" baseline="0" dirty="0" smtClean="0"/>
              <a:t> tube and frozen in liquid nitrogen. While frozen the pressure is reduced with a </a:t>
            </a:r>
            <a:r>
              <a:rPr lang="en-US" baseline="0" dirty="0" err="1" smtClean="0"/>
              <a:t>schlenk</a:t>
            </a:r>
            <a:r>
              <a:rPr lang="en-US" baseline="0" dirty="0" smtClean="0"/>
              <a:t> line to 150 </a:t>
            </a:r>
            <a:r>
              <a:rPr lang="en-US" baseline="0" dirty="0" err="1" smtClean="0"/>
              <a:t>mtorr</a:t>
            </a:r>
            <a:r>
              <a:rPr lang="en-US" baseline="0" dirty="0" smtClean="0"/>
              <a:t> and flame sealed with a torch to maintain that pressure. Then the </a:t>
            </a:r>
            <a:r>
              <a:rPr lang="en-US" baseline="0" dirty="0" err="1" smtClean="0"/>
              <a:t>pyrex</a:t>
            </a:r>
            <a:r>
              <a:rPr lang="en-US" baseline="0" dirty="0" smtClean="0"/>
              <a:t> tube is placed in an oven at 150 degrees </a:t>
            </a:r>
            <a:r>
              <a:rPr lang="en-US" baseline="0" dirty="0" err="1" smtClean="0"/>
              <a:t>celcius</a:t>
            </a:r>
            <a:r>
              <a:rPr lang="en-US" baseline="0" dirty="0" smtClean="0"/>
              <a:t> for one to four </a:t>
            </a:r>
            <a:r>
              <a:rPr lang="en-US" baseline="0" dirty="0" smtClean="0"/>
              <a:t>days </a:t>
            </a:r>
            <a:r>
              <a:rPr lang="en-US" baseline="0" dirty="0" smtClean="0"/>
              <a:t>after which it is filtered and washed with chloroform.</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9</a:t>
            </a:fld>
            <a:endParaRPr lang="en-US"/>
          </a:p>
        </p:txBody>
      </p:sp>
    </p:spTree>
    <p:extLst>
      <p:ext uri="{BB962C8B-B14F-4D97-AF65-F5344CB8AC3E}">
        <p14:creationId xmlns:p14="http://schemas.microsoft.com/office/powerpoint/2010/main" val="112966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synthesized mil-47 amino by</a:t>
            </a:r>
            <a:r>
              <a:rPr lang="en-US" baseline="0" dirty="0" smtClean="0"/>
              <a:t> adding the linker with vanadium chloride in water. Here is the crystal structure. You can see the vanadium oxide cluster here and the linker that connects them. This MOF contains a one dimensional pore going into the plane of the board. And here is the powder </a:t>
            </a:r>
            <a:r>
              <a:rPr lang="en-US" baseline="0" dirty="0" err="1" smtClean="0"/>
              <a:t>xray</a:t>
            </a:r>
            <a:r>
              <a:rPr lang="en-US" baseline="0" dirty="0" smtClean="0"/>
              <a:t> diffraction as you can see matches with literature results. </a:t>
            </a:r>
            <a:endParaRPr lang="en-US" dirty="0"/>
          </a:p>
        </p:txBody>
      </p:sp>
      <p:sp>
        <p:nvSpPr>
          <p:cNvPr id="4" name="Slide Number Placeholder 3"/>
          <p:cNvSpPr>
            <a:spLocks noGrp="1"/>
          </p:cNvSpPr>
          <p:nvPr>
            <p:ph type="sldNum" sz="quarter" idx="10"/>
          </p:nvPr>
        </p:nvSpPr>
        <p:spPr/>
        <p:txBody>
          <a:bodyPr/>
          <a:lstStyle/>
          <a:p>
            <a:fld id="{368345AF-8D0C-4152-91BC-90DC57C3356C}" type="slidenum">
              <a:rPr lang="en-US" smtClean="0"/>
              <a:t>10</a:t>
            </a:fld>
            <a:endParaRPr lang="en-US"/>
          </a:p>
        </p:txBody>
      </p:sp>
    </p:spTree>
    <p:extLst>
      <p:ext uri="{BB962C8B-B14F-4D97-AF65-F5344CB8AC3E}">
        <p14:creationId xmlns:p14="http://schemas.microsoft.com/office/powerpoint/2010/main" val="177364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5CFE24-F4F4-4CE9-AF24-B2D900EA2397}"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400" b="1">
                <a:latin typeface="Arial" panose="020B0604020202020204" pitchFamily="34" charset="0"/>
                <a:cs typeface="Arial" panose="020B0604020202020204" pitchFamily="34" charset="0"/>
              </a:defRPr>
            </a:lvl1pPr>
          </a:lstStyle>
          <a:p>
            <a:fld id="{77FE373F-E409-40BB-981C-8514BEB87737}" type="slidenum">
              <a:rPr lang="en-US" smtClean="0"/>
              <a:pPr/>
              <a:t>‹#›</a:t>
            </a:fld>
            <a:endParaRPr lang="en-US" dirty="0"/>
          </a:p>
        </p:txBody>
      </p:sp>
    </p:spTree>
    <p:extLst>
      <p:ext uri="{BB962C8B-B14F-4D97-AF65-F5344CB8AC3E}">
        <p14:creationId xmlns:p14="http://schemas.microsoft.com/office/powerpoint/2010/main" val="2692242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D02066-AC9C-4404-97D7-6F0C3C0322BE}"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47200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9FA3F-4982-4F9B-A8CC-17886F674650}"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91752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AA94C4C-0E61-4D58-ACFD-04D188BF6370}"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4200" y="6400800"/>
            <a:ext cx="2133600" cy="365125"/>
          </a:xfrm>
        </p:spPr>
        <p:txBody>
          <a:bodyPr/>
          <a:lstStyle>
            <a:lvl1pPr>
              <a:defRPr sz="2400" b="1">
                <a:solidFill>
                  <a:schemeClr val="tx1"/>
                </a:solidFill>
                <a:latin typeface="Arial" panose="020B0604020202020204" pitchFamily="34" charset="0"/>
                <a:cs typeface="Arial" panose="020B0604020202020204" pitchFamily="34" charset="0"/>
              </a:defRPr>
            </a:lvl1pPr>
          </a:lstStyle>
          <a:p>
            <a:fld id="{77FE373F-E409-40BB-981C-8514BEB87737}" type="slidenum">
              <a:rPr lang="en-US" smtClean="0"/>
              <a:pPr/>
              <a:t>‹#›</a:t>
            </a:fld>
            <a:endParaRPr lang="en-US" dirty="0"/>
          </a:p>
        </p:txBody>
      </p:sp>
    </p:spTree>
    <p:extLst>
      <p:ext uri="{BB962C8B-B14F-4D97-AF65-F5344CB8AC3E}">
        <p14:creationId xmlns:p14="http://schemas.microsoft.com/office/powerpoint/2010/main" val="317431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360631-D5D3-437F-B0DB-3B43E71C327B}" type="datetime1">
              <a:rPr lang="en-US" smtClean="0"/>
              <a:t>4/10/2015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118756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19CC2F-E963-4DC4-BB4C-606867626EBA}" type="datetime1">
              <a:rPr lang="en-US" smtClean="0"/>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56459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B333CF-E204-4C32-BD22-937A3EC97D2E}" type="datetime1">
              <a:rPr lang="en-US" smtClean="0"/>
              <a:t>4/10/2015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12684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888F17-FF28-405E-99DC-7468E600E429}" type="datetime1">
              <a:rPr lang="en-US" smtClean="0"/>
              <a:t>4/10/2015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60179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3D969-3323-4F2F-BEDF-7E688389CF30}" type="datetime1">
              <a:rPr lang="en-US" smtClean="0"/>
              <a:t>4/10/2015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37177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BD97F9-9692-42A3-B4DC-361B1EBEAAE1}" type="datetime1">
              <a:rPr lang="en-US" smtClean="0"/>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297244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C8E782-E345-4006-AF87-3F0672B117AA}" type="datetime1">
              <a:rPr lang="en-US" smtClean="0"/>
              <a:t>4/10/2015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FE373F-E409-40BB-981C-8514BEB87737}" type="slidenum">
              <a:rPr lang="en-US" smtClean="0"/>
              <a:t>‹#›</a:t>
            </a:fld>
            <a:endParaRPr lang="en-US"/>
          </a:p>
        </p:txBody>
      </p:sp>
    </p:spTree>
    <p:extLst>
      <p:ext uri="{BB962C8B-B14F-4D97-AF65-F5344CB8AC3E}">
        <p14:creationId xmlns:p14="http://schemas.microsoft.com/office/powerpoint/2010/main" val="220061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4A2DC-085B-4427-B749-4E64259D10C7}" type="datetime1">
              <a:rPr lang="en-US" smtClean="0"/>
              <a:t>4/10/2015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E373F-E409-40BB-981C-8514BEB87737}" type="slidenum">
              <a:rPr lang="en-US" smtClean="0"/>
              <a:t>‹#›</a:t>
            </a:fld>
            <a:endParaRPr lang="en-US"/>
          </a:p>
        </p:txBody>
      </p:sp>
    </p:spTree>
    <p:extLst>
      <p:ext uri="{BB962C8B-B14F-4D97-AF65-F5344CB8AC3E}">
        <p14:creationId xmlns:p14="http://schemas.microsoft.com/office/powerpoint/2010/main" val="550908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7.png"/><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23.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2.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2.emf"/><Relationship Id="rId5" Type="http://schemas.openxmlformats.org/officeDocument/2006/relationships/oleObject" Target="../embeddings/oleObject6.bin"/><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3.emf"/><Relationship Id="rId5" Type="http://schemas.openxmlformats.org/officeDocument/2006/relationships/oleObject" Target="../embeddings/oleObject7.bin"/><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4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notesSlide" Target="../notesSlides/notesSlide27.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0.png"/><Relationship Id="rId5" Type="http://schemas.openxmlformats.org/officeDocument/2006/relationships/image" Target="../media/image2.png"/><Relationship Id="rId4" Type="http://schemas.openxmlformats.org/officeDocument/2006/relationships/image" Target="../media/image36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9.emf"/><Relationship Id="rId5" Type="http://schemas.openxmlformats.org/officeDocument/2006/relationships/oleObject" Target="../embeddings/oleObject13.bin"/><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png"/><Relationship Id="rId5" Type="http://schemas.openxmlformats.org/officeDocument/2006/relationships/image" Target="../media/image51.emf"/><Relationship Id="rId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image" Target="../media/image2.png"/><Relationship Id="rId9" Type="http://schemas.openxmlformats.org/officeDocument/2006/relationships/image" Target="../media/image10.emf"/></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408" y="152400"/>
            <a:ext cx="9012072" cy="166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6048" y="1113063"/>
            <a:ext cx="8839200" cy="1661993"/>
          </a:xfrm>
          <a:prstGeom prst="rect">
            <a:avLst/>
          </a:prstGeom>
          <a:noFill/>
        </p:spPr>
        <p:txBody>
          <a:bodyPr wrap="square" rtlCol="0">
            <a:spAutoFit/>
          </a:bodyPr>
          <a:lstStyle/>
          <a:p>
            <a:r>
              <a:rPr lang="en-US" sz="3400" b="1" dirty="0" smtClean="0">
                <a:latin typeface="Arial" panose="020B0604020202020204" pitchFamily="34" charset="0"/>
                <a:cs typeface="Arial" panose="020B0604020202020204" pitchFamily="34" charset="0"/>
              </a:rPr>
              <a:t>Physicochemical Study of Visible Light Photooxidation of Benzyl Alcohols using Metal-Organic Frameworks</a:t>
            </a:r>
            <a:endParaRPr lang="en-US" sz="3400" b="1" dirty="0">
              <a:latin typeface="Arial" panose="020B0604020202020204" pitchFamily="34" charset="0"/>
              <a:cs typeface="Arial" panose="020B0604020202020204" pitchFamily="34" charset="0"/>
            </a:endParaRPr>
          </a:p>
        </p:txBody>
      </p:sp>
      <p:sp>
        <p:nvSpPr>
          <p:cNvPr id="7" name="TextBox 6"/>
          <p:cNvSpPr txBox="1"/>
          <p:nvPr/>
        </p:nvSpPr>
        <p:spPr>
          <a:xfrm>
            <a:off x="457200" y="3565029"/>
            <a:ext cx="5257800" cy="1692771"/>
          </a:xfrm>
          <a:prstGeom prst="rect">
            <a:avLst/>
          </a:prstGeom>
          <a:no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Michelle A. Hettinger</a:t>
            </a:r>
          </a:p>
          <a:p>
            <a:pPr algn="ctr"/>
            <a:r>
              <a:rPr lang="en-US" sz="2600" b="1" dirty="0" smtClean="0">
                <a:latin typeface="Arial" panose="020B0604020202020204" pitchFamily="34" charset="0"/>
                <a:cs typeface="Arial" panose="020B0604020202020204" pitchFamily="34" charset="0"/>
              </a:rPr>
              <a:t>Dr. Fernando Uribe-</a:t>
            </a:r>
            <a:r>
              <a:rPr lang="en-US" sz="2600" b="1" dirty="0" err="1" smtClean="0">
                <a:latin typeface="Arial" panose="020B0604020202020204" pitchFamily="34" charset="0"/>
                <a:cs typeface="Arial" panose="020B0604020202020204" pitchFamily="34" charset="0"/>
              </a:rPr>
              <a:t>Romo</a:t>
            </a:r>
            <a:endParaRPr lang="en-US" sz="2600" b="1" dirty="0">
              <a:latin typeface="Arial" panose="020B0604020202020204" pitchFamily="34" charset="0"/>
              <a:cs typeface="Arial" panose="020B0604020202020204" pitchFamily="34" charset="0"/>
            </a:endParaRPr>
          </a:p>
          <a:p>
            <a:pPr algn="ctr"/>
            <a:r>
              <a:rPr lang="en-US" sz="2600" b="1" dirty="0" smtClean="0">
                <a:latin typeface="Arial" panose="020B0604020202020204" pitchFamily="34" charset="0"/>
                <a:cs typeface="Arial" panose="020B0604020202020204" pitchFamily="34" charset="0"/>
              </a:rPr>
              <a:t>Undergraduate Research</a:t>
            </a:r>
          </a:p>
          <a:p>
            <a:pPr algn="ctr"/>
            <a:r>
              <a:rPr lang="en-US" sz="2600" b="1" dirty="0" smtClean="0">
                <a:latin typeface="Arial" panose="020B0604020202020204" pitchFamily="34" charset="0"/>
                <a:cs typeface="Arial" panose="020B0604020202020204" pitchFamily="34" charset="0"/>
              </a:rPr>
              <a:t>Spring 2015</a:t>
            </a:r>
          </a:p>
        </p:txBody>
      </p:sp>
      <p:sp>
        <p:nvSpPr>
          <p:cNvPr id="5" name="Rectangle 2"/>
          <p:cNvSpPr>
            <a:spLocks/>
          </p:cNvSpPr>
          <p:nvPr/>
        </p:nvSpPr>
        <p:spPr bwMode="auto">
          <a:xfrm>
            <a:off x="-54592" y="1"/>
            <a:ext cx="9296400" cy="1073172"/>
          </a:xfrm>
          <a:prstGeom prst="rect">
            <a:avLst/>
          </a:prstGeom>
          <a:solidFill>
            <a:srgbClr val="5F497A"/>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lgn="l" eaLnBrk="0" hangingPunct="0">
              <a:spcBef>
                <a:spcPts val="600"/>
              </a:spcBef>
              <a:defRPr sz="2400" b="1">
                <a:solidFill>
                  <a:srgbClr val="0C0C0C"/>
                </a:solidFill>
                <a:latin typeface="Helvetica" charset="0"/>
                <a:ea typeface="ヒラギノ角ゴ ProN W6" charset="-128"/>
                <a:sym typeface="Helvetica" charset="0"/>
              </a:defRPr>
            </a:lvl1pPr>
            <a:lvl2pPr marL="742950" indent="-285750" eaLnBrk="0" hangingPunct="0">
              <a:spcBef>
                <a:spcPts val="700"/>
              </a:spcBef>
              <a:defRPr sz="2800" b="1">
                <a:solidFill>
                  <a:srgbClr val="878787"/>
                </a:solidFill>
                <a:latin typeface="Helvetica" charset="0"/>
                <a:ea typeface="ヒラギノ角ゴ ProN W6" charset="-128"/>
                <a:sym typeface="Helvetica" charset="0"/>
              </a:defRPr>
            </a:lvl2pPr>
            <a:lvl3pPr marL="1143000" indent="-228600" eaLnBrk="0" hangingPunct="0">
              <a:spcBef>
                <a:spcPts val="600"/>
              </a:spcBef>
              <a:defRPr sz="2400" b="1">
                <a:solidFill>
                  <a:srgbClr val="878787"/>
                </a:solidFill>
                <a:latin typeface="Helvetica" charset="0"/>
                <a:ea typeface="ヒラギノ角ゴ ProN W6" charset="-128"/>
                <a:sym typeface="Helvetica" charset="0"/>
              </a:defRPr>
            </a:lvl3pPr>
            <a:lvl4pPr marL="1600200" indent="-228600" eaLnBrk="0" hangingPunct="0">
              <a:spcBef>
                <a:spcPts val="500"/>
              </a:spcBef>
              <a:defRPr sz="2000" b="1">
                <a:solidFill>
                  <a:srgbClr val="878787"/>
                </a:solidFill>
                <a:latin typeface="Helvetica" charset="0"/>
                <a:ea typeface="ヒラギノ角ゴ ProN W6" charset="-128"/>
                <a:sym typeface="Helvetica" charset="0"/>
              </a:defRPr>
            </a:lvl4pPr>
            <a:lvl5pPr marL="2057400" indent="-228600" eaLnBrk="0" hangingPunct="0">
              <a:spcBef>
                <a:spcPts val="500"/>
              </a:spcBef>
              <a:defRPr sz="2000" b="1">
                <a:solidFill>
                  <a:srgbClr val="878787"/>
                </a:solidFill>
                <a:latin typeface="Helvetica" charset="0"/>
                <a:ea typeface="ヒラギノ角ゴ ProN W6" charset="-128"/>
                <a:sym typeface="Helvetica" charset="0"/>
              </a:defRPr>
            </a:lvl5pPr>
            <a:lvl6pPr marL="25146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6pPr>
            <a:lvl7pPr marL="29718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7pPr>
            <a:lvl8pPr marL="34290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8pPr>
            <a:lvl9pPr marL="38862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9pPr>
          </a:lstStyle>
          <a:p>
            <a:pPr algn="ctr" eaLnBrk="1" hangingPunct="1">
              <a:spcBef>
                <a:spcPct val="0"/>
              </a:spcBef>
            </a:pPr>
            <a:endParaRPr lang="en-US" altLang="en-US" sz="3200" b="0">
              <a:solidFill>
                <a:srgbClr val="000000"/>
              </a:solidFill>
              <a:latin typeface="Gill Sans" charset="0"/>
              <a:ea typeface="ヒラギノ角ゴ ProN W3" charset="-128"/>
              <a:sym typeface="Gill Sans" charset="0"/>
            </a:endParaRPr>
          </a:p>
        </p:txBody>
      </p:sp>
      <p:sp>
        <p:nvSpPr>
          <p:cNvPr id="9" name="Rectangle 2"/>
          <p:cNvSpPr>
            <a:spLocks/>
          </p:cNvSpPr>
          <p:nvPr/>
        </p:nvSpPr>
        <p:spPr bwMode="auto">
          <a:xfrm>
            <a:off x="-80750" y="5804162"/>
            <a:ext cx="9296400" cy="1073172"/>
          </a:xfrm>
          <a:prstGeom prst="rect">
            <a:avLst/>
          </a:prstGeom>
          <a:solidFill>
            <a:srgbClr val="5F497A"/>
          </a:solidFill>
          <a:ln>
            <a:noFill/>
          </a:ln>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algn="l" eaLnBrk="0" hangingPunct="0">
              <a:spcBef>
                <a:spcPts val="600"/>
              </a:spcBef>
              <a:defRPr sz="2400" b="1">
                <a:solidFill>
                  <a:srgbClr val="0C0C0C"/>
                </a:solidFill>
                <a:latin typeface="Helvetica" charset="0"/>
                <a:ea typeface="ヒラギノ角ゴ ProN W6" charset="-128"/>
                <a:sym typeface="Helvetica" charset="0"/>
              </a:defRPr>
            </a:lvl1pPr>
            <a:lvl2pPr marL="742950" indent="-285750" eaLnBrk="0" hangingPunct="0">
              <a:spcBef>
                <a:spcPts val="700"/>
              </a:spcBef>
              <a:defRPr sz="2800" b="1">
                <a:solidFill>
                  <a:srgbClr val="878787"/>
                </a:solidFill>
                <a:latin typeface="Helvetica" charset="0"/>
                <a:ea typeface="ヒラギノ角ゴ ProN W6" charset="-128"/>
                <a:sym typeface="Helvetica" charset="0"/>
              </a:defRPr>
            </a:lvl2pPr>
            <a:lvl3pPr marL="1143000" indent="-228600" eaLnBrk="0" hangingPunct="0">
              <a:spcBef>
                <a:spcPts val="600"/>
              </a:spcBef>
              <a:defRPr sz="2400" b="1">
                <a:solidFill>
                  <a:srgbClr val="878787"/>
                </a:solidFill>
                <a:latin typeface="Helvetica" charset="0"/>
                <a:ea typeface="ヒラギノ角ゴ ProN W6" charset="-128"/>
                <a:sym typeface="Helvetica" charset="0"/>
              </a:defRPr>
            </a:lvl3pPr>
            <a:lvl4pPr marL="1600200" indent="-228600" eaLnBrk="0" hangingPunct="0">
              <a:spcBef>
                <a:spcPts val="500"/>
              </a:spcBef>
              <a:defRPr sz="2000" b="1">
                <a:solidFill>
                  <a:srgbClr val="878787"/>
                </a:solidFill>
                <a:latin typeface="Helvetica" charset="0"/>
                <a:ea typeface="ヒラギノ角ゴ ProN W6" charset="-128"/>
                <a:sym typeface="Helvetica" charset="0"/>
              </a:defRPr>
            </a:lvl4pPr>
            <a:lvl5pPr marL="2057400" indent="-228600" eaLnBrk="0" hangingPunct="0">
              <a:spcBef>
                <a:spcPts val="500"/>
              </a:spcBef>
              <a:defRPr sz="2000" b="1">
                <a:solidFill>
                  <a:srgbClr val="878787"/>
                </a:solidFill>
                <a:latin typeface="Helvetica" charset="0"/>
                <a:ea typeface="ヒラギノ角ゴ ProN W6" charset="-128"/>
                <a:sym typeface="Helvetica" charset="0"/>
              </a:defRPr>
            </a:lvl5pPr>
            <a:lvl6pPr marL="25146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6pPr>
            <a:lvl7pPr marL="29718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7pPr>
            <a:lvl8pPr marL="34290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8pPr>
            <a:lvl9pPr marL="3886200" indent="-228600" algn="ctr" eaLnBrk="0" fontAlgn="base" hangingPunct="0">
              <a:spcBef>
                <a:spcPts val="500"/>
              </a:spcBef>
              <a:spcAft>
                <a:spcPct val="0"/>
              </a:spcAft>
              <a:defRPr sz="2000" b="1">
                <a:solidFill>
                  <a:srgbClr val="878787"/>
                </a:solidFill>
                <a:latin typeface="Helvetica" charset="0"/>
                <a:ea typeface="ヒラギノ角ゴ ProN W6" charset="-128"/>
                <a:sym typeface="Helvetica" charset="0"/>
              </a:defRPr>
            </a:lvl9pPr>
          </a:lstStyle>
          <a:p>
            <a:pPr algn="ctr" eaLnBrk="1" hangingPunct="1">
              <a:spcBef>
                <a:spcPct val="0"/>
              </a:spcBef>
            </a:pPr>
            <a:endParaRPr lang="en-US" altLang="en-US" sz="3200" b="0">
              <a:solidFill>
                <a:srgbClr val="000000"/>
              </a:solidFill>
              <a:latin typeface="Gill Sans" charset="0"/>
              <a:ea typeface="ヒラギノ角ゴ ProN W3" charset="-128"/>
              <a:sym typeface="Gill Sans" charset="0"/>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088110"/>
            <a:ext cx="26797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597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Seminar\Figures\MIL-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98" y="2911904"/>
            <a:ext cx="3917219" cy="33201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71796">
            <a:off x="3059932" y="2551217"/>
            <a:ext cx="1308502" cy="1400505"/>
          </a:xfrm>
          <a:prstGeom prst="rect">
            <a:avLst/>
          </a:prstGeom>
        </p:spPr>
      </p:pic>
      <p:pic>
        <p:nvPicPr>
          <p:cNvPr id="14" name="Picture 2" descr="E:\Seminar\Figures\MIL-47.png"/>
          <p:cNvPicPr>
            <a:picLocks noChangeAspect="1" noChangeArrowheads="1"/>
          </p:cNvPicPr>
          <p:nvPr/>
        </p:nvPicPr>
        <p:blipFill rotWithShape="1">
          <a:blip r:embed="rId3">
            <a:extLst>
              <a:ext uri="{28A0092B-C50C-407E-A947-70E740481C1C}">
                <a14:useLocalDpi xmlns:a14="http://schemas.microsoft.com/office/drawing/2010/main" val="0"/>
              </a:ext>
            </a:extLst>
          </a:blip>
          <a:srcRect r="76087" b="78431"/>
          <a:stretch/>
        </p:blipFill>
        <p:spPr bwMode="auto">
          <a:xfrm>
            <a:off x="19362" y="2618659"/>
            <a:ext cx="1436231" cy="10980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4741053" y="2521995"/>
            <a:ext cx="3247247" cy="2111260"/>
          </a:xfrm>
          <a:prstGeom prst="rect">
            <a:avLst/>
          </a:prstGeom>
        </p:spPr>
      </p:pic>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Synthesis of MIL-47-NH</a:t>
            </a:r>
            <a:r>
              <a:rPr lang="en-US" sz="3800" b="1" baseline="-25000" dirty="0" smtClean="0">
                <a:latin typeface="Arial" panose="020B0604020202020204" pitchFamily="34" charset="0"/>
                <a:cs typeface="Arial" panose="020B0604020202020204" pitchFamily="34" charset="0"/>
              </a:rPr>
              <a:t>2</a:t>
            </a:r>
            <a:endParaRPr lang="en-US" sz="3800" b="1" baseline="-25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10</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p:cNvSpPr txBox="1"/>
          <p:nvPr/>
        </p:nvSpPr>
        <p:spPr>
          <a:xfrm>
            <a:off x="838200" y="6400800"/>
            <a:ext cx="7239000"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Barthelet</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K. et al. </a:t>
            </a:r>
            <a:r>
              <a:rPr lang="en-US" i="1" dirty="0" err="1">
                <a:latin typeface="Arial" panose="020B0604020202020204" pitchFamily="34" charset="0"/>
                <a:cs typeface="Arial" panose="020B0604020202020204" pitchFamily="34" charset="0"/>
              </a:rPr>
              <a:t>Angew</a:t>
            </a:r>
            <a:r>
              <a:rPr lang="en-US" i="1" dirty="0">
                <a:latin typeface="Arial" panose="020B0604020202020204" pitchFamily="34" charset="0"/>
                <a:cs typeface="Arial" panose="020B0604020202020204" pitchFamily="34" charset="0"/>
              </a:rPr>
              <a:t>. Chem. Int. Ed. </a:t>
            </a:r>
            <a:r>
              <a:rPr lang="en-US" b="1" dirty="0">
                <a:latin typeface="Arial" panose="020B0604020202020204" pitchFamily="34" charset="0"/>
                <a:cs typeface="Arial" panose="020B0604020202020204" pitchFamily="34" charset="0"/>
              </a:rPr>
              <a:t>2002,</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41</a:t>
            </a:r>
            <a:r>
              <a:rPr lang="en-US" dirty="0">
                <a:latin typeface="Arial" panose="020B0604020202020204" pitchFamily="34" charset="0"/>
                <a:cs typeface="Arial" panose="020B0604020202020204" pitchFamily="34" charset="0"/>
              </a:rPr>
              <a:t> (2), 281-284.</a:t>
            </a:r>
          </a:p>
        </p:txBody>
      </p:sp>
      <p:pic>
        <p:nvPicPr>
          <p:cNvPr id="5" name="Picture 4"/>
          <p:cNvPicPr>
            <a:picLocks noChangeAspect="1"/>
          </p:cNvPicPr>
          <p:nvPr/>
        </p:nvPicPr>
        <p:blipFill>
          <a:blip r:embed="rId7"/>
          <a:stretch>
            <a:fillRect/>
          </a:stretch>
        </p:blipFill>
        <p:spPr>
          <a:xfrm>
            <a:off x="1371600" y="990600"/>
            <a:ext cx="6705600" cy="1724547"/>
          </a:xfrm>
          <a:prstGeom prst="rect">
            <a:avLst/>
          </a:prstGeom>
        </p:spPr>
      </p:pic>
      <p:pic>
        <p:nvPicPr>
          <p:cNvPr id="10" name="Picture 9"/>
          <p:cNvPicPr>
            <a:picLocks noChangeAspect="1"/>
          </p:cNvPicPr>
          <p:nvPr/>
        </p:nvPicPr>
        <p:blipFill>
          <a:blip r:embed="rId8"/>
          <a:stretch>
            <a:fillRect/>
          </a:stretch>
        </p:blipFill>
        <p:spPr>
          <a:xfrm>
            <a:off x="5203046" y="4614359"/>
            <a:ext cx="2785254" cy="1831083"/>
          </a:xfrm>
          <a:prstGeom prst="rect">
            <a:avLst/>
          </a:prstGeom>
        </p:spPr>
      </p:pic>
      <p:sp>
        <p:nvSpPr>
          <p:cNvPr id="16" name="Rectangle 15"/>
          <p:cNvSpPr/>
          <p:nvPr/>
        </p:nvSpPr>
        <p:spPr>
          <a:xfrm>
            <a:off x="4741053" y="4572000"/>
            <a:ext cx="74534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90872" y="4582940"/>
            <a:ext cx="1405327" cy="522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9"/>
          <a:stretch>
            <a:fillRect/>
          </a:stretch>
        </p:blipFill>
        <p:spPr>
          <a:xfrm>
            <a:off x="4741053" y="2463640"/>
            <a:ext cx="3228262" cy="2150981"/>
          </a:xfrm>
          <a:prstGeom prst="rect">
            <a:avLst/>
          </a:prstGeom>
        </p:spPr>
      </p:pic>
    </p:spTree>
    <p:extLst>
      <p:ext uri="{BB962C8B-B14F-4D97-AF65-F5344CB8AC3E}">
        <p14:creationId xmlns:p14="http://schemas.microsoft.com/office/powerpoint/2010/main" val="2941243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p:cNvGraphicFramePr>
            <a:graphicFrameLocks noChangeAspect="1"/>
          </p:cNvGraphicFramePr>
          <p:nvPr>
            <p:extLst>
              <p:ext uri="{D42A27DB-BD31-4B8C-83A1-F6EECF244321}">
                <p14:modId xmlns:p14="http://schemas.microsoft.com/office/powerpoint/2010/main" val="2804847723"/>
              </p:ext>
            </p:extLst>
          </p:nvPr>
        </p:nvGraphicFramePr>
        <p:xfrm>
          <a:off x="1143000" y="941388"/>
          <a:ext cx="6978552" cy="1831295"/>
        </p:xfrm>
        <a:graphic>
          <a:graphicData uri="http://schemas.openxmlformats.org/presentationml/2006/ole">
            <mc:AlternateContent xmlns:mc="http://schemas.openxmlformats.org/markup-compatibility/2006">
              <mc:Choice xmlns:v="urn:schemas-microsoft-com:vml" Requires="v">
                <p:oleObj spid="_x0000_s11718" name="CS ChemDraw Drawing" r:id="rId4" imgW="8956368" imgH="2297675" progId="ChemDraw.Document.6.0">
                  <p:embed/>
                </p:oleObj>
              </mc:Choice>
              <mc:Fallback>
                <p:oleObj name="CS ChemDraw Drawing" r:id="rId4" imgW="8956368" imgH="2297675" progId="ChemDraw.Document.6.0">
                  <p:embed/>
                  <p:pic>
                    <p:nvPicPr>
                      <p:cNvPr id="0" name=""/>
                      <p:cNvPicPr/>
                      <p:nvPr/>
                    </p:nvPicPr>
                    <p:blipFill>
                      <a:blip r:embed="rId5"/>
                      <a:stretch>
                        <a:fillRect/>
                      </a:stretch>
                    </p:blipFill>
                    <p:spPr>
                      <a:xfrm>
                        <a:off x="1143000" y="941388"/>
                        <a:ext cx="6978552" cy="1831295"/>
                      </a:xfrm>
                      <a:prstGeom prst="rect">
                        <a:avLst/>
                      </a:prstGeom>
                    </p:spPr>
                  </p:pic>
                </p:oleObj>
              </mc:Fallback>
            </mc:AlternateContent>
          </a:graphicData>
        </a:graphic>
      </p:graphicFrame>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Optimization of MIL-47-NH</a:t>
            </a:r>
            <a:r>
              <a:rPr lang="en-US" sz="3800" b="1" baseline="-25000" dirty="0" smtClean="0">
                <a:latin typeface="Arial" panose="020B0604020202020204" pitchFamily="34" charset="0"/>
                <a:cs typeface="Arial" panose="020B0604020202020204" pitchFamily="34" charset="0"/>
              </a:rPr>
              <a:t>2</a:t>
            </a:r>
            <a:endParaRPr lang="en-US" sz="3800" b="1" baseline="-25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11</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p:cNvSpPr txBox="1"/>
          <p:nvPr/>
        </p:nvSpPr>
        <p:spPr>
          <a:xfrm>
            <a:off x="3850281" y="2278401"/>
            <a:ext cx="543739" cy="307777"/>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TEA</a:t>
            </a:r>
            <a:endParaRPr lang="en-US" sz="1400" b="1" dirty="0">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337730" y="3243918"/>
            <a:ext cx="3962400" cy="21662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83464"/>
            <a:r>
              <a:rPr lang="en-US" sz="2400" dirty="0" smtClean="0">
                <a:latin typeface="Arial" panose="020B0604020202020204" pitchFamily="34" charset="0"/>
                <a:cs typeface="Arial" panose="020B0604020202020204" pitchFamily="34" charset="0"/>
              </a:rPr>
              <a:t>Literature Synthesis</a:t>
            </a:r>
          </a:p>
          <a:p>
            <a:pPr lvl="1">
              <a:spcBef>
                <a:spcPts val="600"/>
              </a:spcBef>
            </a:pPr>
            <a:r>
              <a:rPr lang="en-US" sz="2400" dirty="0" smtClean="0">
                <a:latin typeface="Arial" panose="020B0604020202020204" pitchFamily="34" charset="0"/>
                <a:cs typeface="Arial" panose="020B0604020202020204" pitchFamily="34" charset="0"/>
              </a:rPr>
              <a:t>1:1 Metal to Linker</a:t>
            </a:r>
          </a:p>
          <a:p>
            <a:pPr lvl="1">
              <a:spcBef>
                <a:spcPts val="600"/>
              </a:spcBef>
            </a:pPr>
            <a:r>
              <a:rPr lang="en-US" sz="2400" dirty="0" smtClean="0">
                <a:latin typeface="Arial" panose="020B0604020202020204" pitchFamily="34" charset="0"/>
                <a:cs typeface="Arial" panose="020B0604020202020204" pitchFamily="34" charset="0"/>
              </a:rPr>
              <a:t>0.58 M VCl</a:t>
            </a:r>
            <a:r>
              <a:rPr lang="en-US" baseline="-25000" dirty="0" smtClean="0">
                <a:latin typeface="Arial" panose="020B0604020202020204" pitchFamily="34" charset="0"/>
                <a:cs typeface="Arial" panose="020B0604020202020204" pitchFamily="34" charset="0"/>
              </a:rPr>
              <a:t>3</a:t>
            </a:r>
            <a:r>
              <a:rPr lang="en-US" sz="2400" dirty="0" smtClean="0">
                <a:latin typeface="Arial" panose="020B0604020202020204" pitchFamily="34" charset="0"/>
                <a:cs typeface="Arial" panose="020B0604020202020204" pitchFamily="34" charset="0"/>
              </a:rPr>
              <a:t> </a:t>
            </a:r>
          </a:p>
          <a:p>
            <a:pPr lvl="1">
              <a:spcBef>
                <a:spcPts val="600"/>
              </a:spcBef>
            </a:pPr>
            <a:r>
              <a:rPr lang="en-US" sz="2400" dirty="0" smtClean="0">
                <a:latin typeface="Arial" panose="020B0604020202020204" pitchFamily="34" charset="0"/>
                <a:cs typeface="Arial" panose="020B0604020202020204" pitchFamily="34" charset="0"/>
              </a:rPr>
              <a:t>15% Yield</a:t>
            </a:r>
          </a:p>
          <a:p>
            <a:pPr lvl="1"/>
            <a:r>
              <a:rPr lang="en-US" sz="2400" dirty="0" smtClean="0">
                <a:latin typeface="Arial" panose="020B0604020202020204" pitchFamily="34" charset="0"/>
                <a:cs typeface="Arial" panose="020B0604020202020204" pitchFamily="34" charset="0"/>
              </a:rPr>
              <a:t>Poor reproducibility</a:t>
            </a:r>
          </a:p>
          <a:p>
            <a:pPr lvl="1"/>
            <a:endParaRPr lang="en-US" sz="2000" dirty="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p:txBody>
      </p:sp>
      <p:sp>
        <p:nvSpPr>
          <p:cNvPr id="17" name="Rectangle 16"/>
          <p:cNvSpPr/>
          <p:nvPr/>
        </p:nvSpPr>
        <p:spPr>
          <a:xfrm>
            <a:off x="4572000" y="3239631"/>
            <a:ext cx="4343399" cy="2717667"/>
          </a:xfrm>
          <a:prstGeom prst="rect">
            <a:avLst/>
          </a:prstGeom>
        </p:spPr>
        <p:txBody>
          <a:bodyPr wrap="square">
            <a:spAutoFit/>
          </a:bodyPr>
          <a:lstStyle/>
          <a:p>
            <a:pPr marL="342900" indent="-283464">
              <a:buFont typeface="Arial" panose="020B0604020202020204" pitchFamily="34" charset="0"/>
              <a:buChar char="•"/>
            </a:pPr>
            <a:r>
              <a:rPr lang="en-US" sz="2400" dirty="0">
                <a:latin typeface="Arial" panose="020B0604020202020204" pitchFamily="34" charset="0"/>
                <a:cs typeface="Arial" panose="020B0604020202020204" pitchFamily="34" charset="0"/>
              </a:rPr>
              <a:t>My </a:t>
            </a:r>
            <a:r>
              <a:rPr lang="en-US" sz="2400" dirty="0" smtClean="0">
                <a:latin typeface="Arial" panose="020B0604020202020204" pitchFamily="34" charset="0"/>
                <a:cs typeface="Arial" panose="020B0604020202020204" pitchFamily="34" charset="0"/>
              </a:rPr>
              <a:t>Synthesis</a:t>
            </a:r>
          </a:p>
          <a:p>
            <a:pPr marL="740664" lvl="1" indent="-283464">
              <a:spcBef>
                <a:spcPts val="600"/>
              </a:spcBef>
              <a:buFont typeface="Arial" panose="020B0604020202020204" pitchFamily="34" charset="0"/>
              <a:buChar char="−"/>
            </a:pPr>
            <a:r>
              <a:rPr lang="en-US" sz="2400" dirty="0" smtClean="0">
                <a:latin typeface="Arial" panose="020B0604020202020204" pitchFamily="34" charset="0"/>
                <a:cs typeface="Arial" panose="020B0604020202020204" pitchFamily="34" charset="0"/>
              </a:rPr>
              <a:t>1:0.25 </a:t>
            </a:r>
            <a:r>
              <a:rPr lang="en-US" sz="2400" dirty="0">
                <a:latin typeface="Arial" panose="020B0604020202020204" pitchFamily="34" charset="0"/>
                <a:cs typeface="Arial" panose="020B0604020202020204" pitchFamily="34" charset="0"/>
              </a:rPr>
              <a:t>Metal to </a:t>
            </a:r>
            <a:r>
              <a:rPr lang="en-US" sz="2400" dirty="0" smtClean="0">
                <a:latin typeface="Arial" panose="020B0604020202020204" pitchFamily="34" charset="0"/>
                <a:cs typeface="Arial" panose="020B0604020202020204" pitchFamily="34" charset="0"/>
              </a:rPr>
              <a:t>Linker</a:t>
            </a:r>
          </a:p>
          <a:p>
            <a:pPr marL="740664" lvl="1" indent="-342900">
              <a:spcBef>
                <a:spcPts val="600"/>
              </a:spcBef>
              <a:buFont typeface="Arial" panose="020B0604020202020204" pitchFamily="34" charset="0"/>
              <a:buChar char="−"/>
            </a:pPr>
            <a:r>
              <a:rPr lang="en-US" sz="2400" dirty="0" smtClean="0">
                <a:latin typeface="Arial" panose="020B0604020202020204" pitchFamily="34" charset="0"/>
                <a:cs typeface="Arial" panose="020B0604020202020204" pitchFamily="34" charset="0"/>
              </a:rPr>
              <a:t>0.18 </a:t>
            </a:r>
            <a:r>
              <a:rPr lang="en-US" sz="2400" dirty="0">
                <a:latin typeface="Arial" panose="020B0604020202020204" pitchFamily="34" charset="0"/>
                <a:cs typeface="Arial" panose="020B0604020202020204" pitchFamily="34" charset="0"/>
              </a:rPr>
              <a:t>M </a:t>
            </a:r>
            <a:r>
              <a:rPr lang="en-US" sz="2400" dirty="0" smtClean="0">
                <a:latin typeface="Arial" panose="020B0604020202020204" pitchFamily="34" charset="0"/>
                <a:cs typeface="Arial" panose="020B0604020202020204" pitchFamily="34" charset="0"/>
              </a:rPr>
              <a:t>VCl</a:t>
            </a:r>
            <a:r>
              <a:rPr lang="en-US" sz="2800" baseline="-25000" dirty="0" smtClean="0">
                <a:latin typeface="Arial" panose="020B0604020202020204" pitchFamily="34" charset="0"/>
                <a:cs typeface="Arial" panose="020B0604020202020204" pitchFamily="34" charset="0"/>
              </a:rPr>
              <a:t>3</a:t>
            </a:r>
          </a:p>
          <a:p>
            <a:pPr marL="740664" lvl="1" indent="-342900">
              <a:spcBef>
                <a:spcPts val="600"/>
              </a:spcBef>
              <a:buFont typeface="Arial" panose="020B0604020202020204" pitchFamily="34" charset="0"/>
              <a:buChar char="−"/>
            </a:pPr>
            <a:r>
              <a:rPr lang="en-US" sz="2400" dirty="0" smtClean="0">
                <a:latin typeface="Arial" panose="020B0604020202020204" pitchFamily="34" charset="0"/>
                <a:cs typeface="Arial" panose="020B0604020202020204" pitchFamily="34" charset="0"/>
              </a:rPr>
              <a:t>2 drops of </a:t>
            </a:r>
            <a:r>
              <a:rPr lang="en-US" sz="2400" dirty="0" err="1" smtClean="0">
                <a:latin typeface="Arial" panose="020B0604020202020204" pitchFamily="34" charset="0"/>
                <a:cs typeface="Arial" panose="020B0604020202020204" pitchFamily="34" charset="0"/>
              </a:rPr>
              <a:t>triethylamine</a:t>
            </a:r>
            <a:endParaRPr lang="en-US" sz="2400" dirty="0" smtClean="0">
              <a:latin typeface="Arial" panose="020B0604020202020204" pitchFamily="34" charset="0"/>
              <a:cs typeface="Arial" panose="020B0604020202020204" pitchFamily="34" charset="0"/>
            </a:endParaRPr>
          </a:p>
          <a:p>
            <a:pPr marL="740664" lvl="1" indent="-342900">
              <a:lnSpc>
                <a:spcPct val="90000"/>
              </a:lnSpc>
              <a:spcBef>
                <a:spcPts val="600"/>
              </a:spcBef>
              <a:buFont typeface="Arial" panose="020B0604020202020204" pitchFamily="34" charset="0"/>
              <a:buChar char="−"/>
            </a:pPr>
            <a:r>
              <a:rPr lang="en-US" sz="2400" dirty="0" smtClean="0">
                <a:latin typeface="Arial" panose="020B0604020202020204" pitchFamily="34" charset="0"/>
                <a:cs typeface="Arial" panose="020B0604020202020204" pitchFamily="34" charset="0"/>
              </a:rPr>
              <a:t>60</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Yield</a:t>
            </a:r>
          </a:p>
          <a:p>
            <a:pPr marL="740664" lvl="1" indent="-342900">
              <a:spcBef>
                <a:spcPts val="600"/>
              </a:spcBef>
              <a:buFont typeface="Arial" panose="020B0604020202020204" pitchFamily="34" charset="0"/>
              <a:buChar char="−"/>
            </a:pPr>
            <a:r>
              <a:rPr lang="en-US" sz="2400" dirty="0" smtClean="0">
                <a:latin typeface="Arial" panose="020B0604020202020204" pitchFamily="34" charset="0"/>
                <a:cs typeface="Arial" panose="020B0604020202020204" pitchFamily="34" charset="0"/>
              </a:rPr>
              <a:t>Better reproducibility</a:t>
            </a:r>
            <a:endParaRPr lang="en-US" sz="2400" dirty="0">
              <a:latin typeface="Arial" panose="020B0604020202020204" pitchFamily="34" charset="0"/>
              <a:cs typeface="Arial" panose="020B0604020202020204" pitchFamily="34" charset="0"/>
            </a:endParaRPr>
          </a:p>
        </p:txBody>
      </p:sp>
      <p:sp>
        <p:nvSpPr>
          <p:cNvPr id="13" name="Rectangle 12"/>
          <p:cNvSpPr/>
          <p:nvPr/>
        </p:nvSpPr>
        <p:spPr>
          <a:xfrm>
            <a:off x="337730" y="5943600"/>
            <a:ext cx="8577669" cy="461665"/>
          </a:xfrm>
          <a:prstGeom prst="rect">
            <a:avLst/>
          </a:prstGeom>
        </p:spPr>
        <p:txBody>
          <a:bodyPr wrap="square">
            <a:spAutoFit/>
          </a:bodyPr>
          <a:lstStyle/>
          <a:p>
            <a:pPr indent="-283464"/>
            <a:r>
              <a:rPr lang="en-US" sz="2400" dirty="0" smtClean="0">
                <a:latin typeface="Arial" panose="020B0604020202020204" pitchFamily="34" charset="0"/>
                <a:cs typeface="Arial" panose="020B0604020202020204" pitchFamily="34" charset="0"/>
              </a:rPr>
              <a:t>Reproducibility was enhanced with 2 drops of trimethylamine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6795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Synthesis of </a:t>
            </a:r>
            <a:r>
              <a:rPr lang="en-US" sz="3400" b="1" dirty="0">
                <a:latin typeface="Arial" panose="020B0604020202020204" pitchFamily="34" charset="0"/>
                <a:cs typeface="Arial" panose="020B0604020202020204" pitchFamily="34" charset="0"/>
              </a:rPr>
              <a:t>MIL-125-NH</a:t>
            </a:r>
            <a:r>
              <a:rPr lang="en-US" sz="3800" b="1" baseline="-25000" dirty="0">
                <a:latin typeface="Arial" panose="020B0604020202020204" pitchFamily="34" charset="0"/>
                <a:cs typeface="Arial" panose="020B0604020202020204" pitchFamily="34" charset="0"/>
              </a:rPr>
              <a:t>2</a:t>
            </a:r>
          </a:p>
        </p:txBody>
      </p:sp>
      <p:sp>
        <p:nvSpPr>
          <p:cNvPr id="4" name="Slide Number Placeholder 3"/>
          <p:cNvSpPr>
            <a:spLocks noGrp="1"/>
          </p:cNvSpPr>
          <p:nvPr>
            <p:ph type="sldNum" sz="quarter" idx="12"/>
          </p:nvPr>
        </p:nvSpPr>
        <p:spPr/>
        <p:txBody>
          <a:bodyPr/>
          <a:lstStyle/>
          <a:p>
            <a:fld id="{77FE373F-E409-40BB-981C-8514BEB87737}" type="slidenum">
              <a:rPr lang="en-US" smtClean="0"/>
              <a:t>12</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 name="Picture 2" descr="E:\Seminar\Figures\MIL-12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211262"/>
            <a:ext cx="4419600" cy="31214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8199" y="6412468"/>
            <a:ext cx="70448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Dan-</a:t>
            </a:r>
            <a:r>
              <a:rPr lang="en-US" dirty="0" err="1">
                <a:latin typeface="Arial" panose="020B0604020202020204" pitchFamily="34" charset="0"/>
                <a:cs typeface="Arial" panose="020B0604020202020204" pitchFamily="34" charset="0"/>
              </a:rPr>
              <a:t>Hardi</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M. et al. </a:t>
            </a:r>
            <a:r>
              <a:rPr lang="en-US" i="1" dirty="0" smtClean="0">
                <a:latin typeface="Arial" panose="020B0604020202020204" pitchFamily="34" charset="0"/>
                <a:cs typeface="Arial" panose="020B0604020202020204" pitchFamily="34" charset="0"/>
              </a:rPr>
              <a:t>J</a:t>
            </a:r>
            <a:r>
              <a:rPr lang="en-US" i="1" dirty="0">
                <a:latin typeface="Arial" panose="020B0604020202020204" pitchFamily="34" charset="0"/>
                <a:cs typeface="Arial" panose="020B0604020202020204" pitchFamily="34" charset="0"/>
              </a:rPr>
              <a:t>. Am. </a:t>
            </a:r>
            <a:r>
              <a:rPr lang="en-US" i="1" dirty="0" err="1">
                <a:latin typeface="Arial" panose="020B0604020202020204" pitchFamily="34" charset="0"/>
                <a:cs typeface="Arial" panose="020B0604020202020204" pitchFamily="34" charset="0"/>
              </a:rPr>
              <a:t>Chem</a:t>
            </a:r>
            <a:r>
              <a:rPr lang="en-US" i="1" dirty="0">
                <a:latin typeface="Arial" panose="020B0604020202020204" pitchFamily="34" charset="0"/>
                <a:cs typeface="Arial" panose="020B0604020202020204" pitchFamily="34" charset="0"/>
              </a:rPr>
              <a:t> Soc. </a:t>
            </a:r>
            <a:r>
              <a:rPr lang="en-US" b="1" dirty="0">
                <a:latin typeface="Arial" panose="020B0604020202020204" pitchFamily="34" charset="0"/>
                <a:cs typeface="Arial" panose="020B0604020202020204" pitchFamily="34" charset="0"/>
              </a:rPr>
              <a:t>2009,</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131</a:t>
            </a:r>
            <a:r>
              <a:rPr lang="en-US" dirty="0">
                <a:latin typeface="Arial" panose="020B0604020202020204" pitchFamily="34" charset="0"/>
                <a:cs typeface="Arial" panose="020B0604020202020204" pitchFamily="34" charset="0"/>
              </a:rPr>
              <a:t>, 10857-10859.</a:t>
            </a:r>
          </a:p>
        </p:txBody>
      </p:sp>
      <p:graphicFrame>
        <p:nvGraphicFramePr>
          <p:cNvPr id="3" name="Object 2"/>
          <p:cNvGraphicFramePr>
            <a:graphicFrameLocks noChangeAspect="1"/>
          </p:cNvGraphicFramePr>
          <p:nvPr>
            <p:extLst>
              <p:ext uri="{D42A27DB-BD31-4B8C-83A1-F6EECF244321}">
                <p14:modId xmlns:p14="http://schemas.microsoft.com/office/powerpoint/2010/main" val="3638629134"/>
              </p:ext>
            </p:extLst>
          </p:nvPr>
        </p:nvGraphicFramePr>
        <p:xfrm>
          <a:off x="1082837" y="949750"/>
          <a:ext cx="6800237" cy="1452134"/>
        </p:xfrm>
        <a:graphic>
          <a:graphicData uri="http://schemas.openxmlformats.org/presentationml/2006/ole">
            <mc:AlternateContent xmlns:mc="http://schemas.openxmlformats.org/markup-compatibility/2006">
              <mc:Choice xmlns:v="urn:schemas-microsoft-com:vml" Requires="v">
                <p:oleObj spid="_x0000_s6887" name="CS ChemDraw Drawing" r:id="rId6" imgW="10702616" imgH="2283908" progId="ChemDraw.Document.6.0">
                  <p:embed/>
                </p:oleObj>
              </mc:Choice>
              <mc:Fallback>
                <p:oleObj name="CS ChemDraw Drawing" r:id="rId6" imgW="10702616" imgH="2283908" progId="ChemDraw.Document.6.0">
                  <p:embed/>
                  <p:pic>
                    <p:nvPicPr>
                      <p:cNvPr id="0" name=""/>
                      <p:cNvPicPr/>
                      <p:nvPr/>
                    </p:nvPicPr>
                    <p:blipFill>
                      <a:blip r:embed="rId7"/>
                      <a:stretch>
                        <a:fillRect/>
                      </a:stretch>
                    </p:blipFill>
                    <p:spPr>
                      <a:xfrm>
                        <a:off x="1082837" y="949750"/>
                        <a:ext cx="6800237" cy="1452134"/>
                      </a:xfrm>
                      <a:prstGeom prst="rect">
                        <a:avLst/>
                      </a:prstGeom>
                    </p:spPr>
                  </p:pic>
                </p:oleObj>
              </mc:Fallback>
            </mc:AlternateContent>
          </a:graphicData>
        </a:graphic>
      </p:graphicFrame>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1283" y="2428573"/>
            <a:ext cx="1225917" cy="1184875"/>
          </a:xfrm>
          <a:prstGeom prst="rect">
            <a:avLst/>
          </a:prstGeom>
        </p:spPr>
      </p:pic>
      <p:pic>
        <p:nvPicPr>
          <p:cNvPr id="5" name="Picture 4"/>
          <p:cNvPicPr>
            <a:picLocks noChangeAspect="1"/>
          </p:cNvPicPr>
          <p:nvPr/>
        </p:nvPicPr>
        <p:blipFill>
          <a:blip r:embed="rId9"/>
          <a:stretch>
            <a:fillRect/>
          </a:stretch>
        </p:blipFill>
        <p:spPr>
          <a:xfrm>
            <a:off x="4482955" y="3275078"/>
            <a:ext cx="4500701" cy="2756887"/>
          </a:xfrm>
          <a:prstGeom prst="rect">
            <a:avLst/>
          </a:prstGeom>
        </p:spPr>
      </p:pic>
    </p:spTree>
    <p:extLst>
      <p:ext uri="{BB962C8B-B14F-4D97-AF65-F5344CB8AC3E}">
        <p14:creationId xmlns:p14="http://schemas.microsoft.com/office/powerpoint/2010/main" val="2943495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Synthesis of </a:t>
            </a:r>
            <a:r>
              <a:rPr lang="en-US" sz="3400" b="1" dirty="0">
                <a:latin typeface="Arial" panose="020B0604020202020204" pitchFamily="34" charset="0"/>
                <a:cs typeface="Arial" panose="020B0604020202020204" pitchFamily="34" charset="0"/>
              </a:rPr>
              <a:t>UiO-66-NH</a:t>
            </a:r>
            <a:r>
              <a:rPr lang="en-US" sz="3800" b="1" baseline="-25000" dirty="0">
                <a:latin typeface="Arial" panose="020B0604020202020204" pitchFamily="34" charset="0"/>
                <a:cs typeface="Arial" panose="020B0604020202020204" pitchFamily="34" charset="0"/>
              </a:rPr>
              <a:t>2</a:t>
            </a:r>
          </a:p>
        </p:txBody>
      </p:sp>
      <p:sp>
        <p:nvSpPr>
          <p:cNvPr id="4" name="Slide Number Placeholder 3"/>
          <p:cNvSpPr>
            <a:spLocks noGrp="1"/>
          </p:cNvSpPr>
          <p:nvPr>
            <p:ph type="sldNum" sz="quarter" idx="12"/>
          </p:nvPr>
        </p:nvSpPr>
        <p:spPr/>
        <p:txBody>
          <a:bodyPr/>
          <a:lstStyle/>
          <a:p>
            <a:fld id="{77FE373F-E409-40BB-981C-8514BEB87737}" type="slidenum">
              <a:rPr lang="en-US" smtClean="0"/>
              <a:t>13</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1" name="Picture 3" descr="E:\Seminar\Figures\UiO-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3581400"/>
            <a:ext cx="2721844" cy="25940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38200" y="6412468"/>
            <a:ext cx="6629400"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Cavka</a:t>
            </a:r>
            <a:r>
              <a:rPr lang="en-US" dirty="0">
                <a:latin typeface="Arial" panose="020B0604020202020204" pitchFamily="34" charset="0"/>
                <a:cs typeface="Arial" panose="020B0604020202020204" pitchFamily="34" charset="0"/>
              </a:rPr>
              <a:t>, J. </a:t>
            </a:r>
            <a:r>
              <a:rPr lang="en-US" dirty="0" smtClean="0">
                <a:latin typeface="Arial" panose="020B0604020202020204" pitchFamily="34" charset="0"/>
                <a:cs typeface="Arial" panose="020B0604020202020204" pitchFamily="34" charset="0"/>
              </a:rPr>
              <a:t>H. et al.  </a:t>
            </a:r>
            <a:r>
              <a:rPr lang="en-US" i="1" dirty="0">
                <a:latin typeface="Arial" panose="020B0604020202020204" pitchFamily="34" charset="0"/>
                <a:cs typeface="Arial" panose="020B0604020202020204" pitchFamily="34" charset="0"/>
              </a:rPr>
              <a:t>J. Am. </a:t>
            </a:r>
            <a:r>
              <a:rPr lang="en-US" i="1" dirty="0" err="1">
                <a:latin typeface="Arial" panose="020B0604020202020204" pitchFamily="34" charset="0"/>
                <a:cs typeface="Arial" panose="020B0604020202020204" pitchFamily="34" charset="0"/>
              </a:rPr>
              <a:t>Chem</a:t>
            </a:r>
            <a:r>
              <a:rPr lang="en-US" i="1" dirty="0">
                <a:latin typeface="Arial" panose="020B0604020202020204" pitchFamily="34" charset="0"/>
                <a:cs typeface="Arial" panose="020B0604020202020204" pitchFamily="34" charset="0"/>
              </a:rPr>
              <a:t> Soc. </a:t>
            </a:r>
            <a:r>
              <a:rPr lang="en-US" b="1" dirty="0">
                <a:latin typeface="Arial" panose="020B0604020202020204" pitchFamily="34" charset="0"/>
                <a:cs typeface="Arial" panose="020B0604020202020204" pitchFamily="34" charset="0"/>
              </a:rPr>
              <a:t>2008,</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130</a:t>
            </a:r>
            <a:r>
              <a:rPr lang="en-US" dirty="0">
                <a:latin typeface="Arial" panose="020B0604020202020204" pitchFamily="34" charset="0"/>
                <a:cs typeface="Arial" panose="020B0604020202020204" pitchFamily="34" charset="0"/>
              </a:rPr>
              <a:t>, 13850-13851.</a:t>
            </a:r>
          </a:p>
        </p:txBody>
      </p:sp>
      <p:graphicFrame>
        <p:nvGraphicFramePr>
          <p:cNvPr id="7" name="Object 6"/>
          <p:cNvGraphicFramePr>
            <a:graphicFrameLocks noChangeAspect="1"/>
          </p:cNvGraphicFramePr>
          <p:nvPr>
            <p:extLst>
              <p:ext uri="{D42A27DB-BD31-4B8C-83A1-F6EECF244321}">
                <p14:modId xmlns:p14="http://schemas.microsoft.com/office/powerpoint/2010/main" val="2536724810"/>
              </p:ext>
            </p:extLst>
          </p:nvPr>
        </p:nvGraphicFramePr>
        <p:xfrm>
          <a:off x="1371600" y="984403"/>
          <a:ext cx="6452255" cy="1577779"/>
        </p:xfrm>
        <a:graphic>
          <a:graphicData uri="http://schemas.openxmlformats.org/presentationml/2006/ole">
            <mc:AlternateContent xmlns:mc="http://schemas.openxmlformats.org/markup-compatibility/2006">
              <mc:Choice xmlns:v="urn:schemas-microsoft-com:vml" Requires="v">
                <p:oleObj spid="_x0000_s7902" name="CS ChemDraw Drawing" r:id="rId6" imgW="9407439" imgH="2300914" progId="ChemDraw.Document.6.0">
                  <p:embed/>
                </p:oleObj>
              </mc:Choice>
              <mc:Fallback>
                <p:oleObj name="CS ChemDraw Drawing" r:id="rId6" imgW="9407439" imgH="2300914" progId="ChemDraw.Document.6.0">
                  <p:embed/>
                  <p:pic>
                    <p:nvPicPr>
                      <p:cNvPr id="0" name=""/>
                      <p:cNvPicPr/>
                      <p:nvPr/>
                    </p:nvPicPr>
                    <p:blipFill>
                      <a:blip r:embed="rId7"/>
                      <a:stretch>
                        <a:fillRect/>
                      </a:stretch>
                    </p:blipFill>
                    <p:spPr>
                      <a:xfrm>
                        <a:off x="1371600" y="984403"/>
                        <a:ext cx="6452255" cy="1577779"/>
                      </a:xfrm>
                      <a:prstGeom prst="rect">
                        <a:avLst/>
                      </a:prstGeom>
                    </p:spPr>
                  </p:pic>
                </p:oleObj>
              </mc:Fallback>
            </mc:AlternateContent>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5188" y="2548753"/>
            <a:ext cx="1178212" cy="1120610"/>
          </a:xfrm>
          <a:prstGeom prst="rect">
            <a:avLst/>
          </a:prstGeom>
        </p:spPr>
      </p:pic>
      <p:pic>
        <p:nvPicPr>
          <p:cNvPr id="13" name="Picture 12"/>
          <p:cNvPicPr>
            <a:picLocks noChangeAspect="1"/>
          </p:cNvPicPr>
          <p:nvPr/>
        </p:nvPicPr>
        <p:blipFill>
          <a:blip r:embed="rId9"/>
          <a:stretch>
            <a:fillRect/>
          </a:stretch>
        </p:blipFill>
        <p:spPr>
          <a:xfrm>
            <a:off x="4343400" y="3381284"/>
            <a:ext cx="4745038" cy="2997969"/>
          </a:xfrm>
          <a:prstGeom prst="rect">
            <a:avLst/>
          </a:prstGeom>
        </p:spPr>
      </p:pic>
    </p:spTree>
    <p:extLst>
      <p:ext uri="{BB962C8B-B14F-4D97-AF65-F5344CB8AC3E}">
        <p14:creationId xmlns:p14="http://schemas.microsoft.com/office/powerpoint/2010/main" val="3963690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Objectives of </a:t>
            </a:r>
            <a:r>
              <a:rPr lang="en-US" sz="3400" b="1" dirty="0">
                <a:latin typeface="Arial" panose="020B0604020202020204" pitchFamily="34" charset="0"/>
                <a:cs typeface="Arial" panose="020B0604020202020204" pitchFamily="34" charset="0"/>
              </a:rPr>
              <a:t>M</a:t>
            </a:r>
            <a:r>
              <a:rPr lang="en-US" sz="3400" b="1" dirty="0" smtClean="0">
                <a:latin typeface="Arial" panose="020B0604020202020204" pitchFamily="34" charset="0"/>
                <a:cs typeface="Arial" panose="020B0604020202020204" pitchFamily="34" charset="0"/>
              </a:rPr>
              <a:t>y Research</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9067800" cy="5638800"/>
          </a:xfrm>
        </p:spPr>
        <p:txBody>
          <a:bodyPr>
            <a:normAutofit fontScale="92500" lnSpcReduction="20000"/>
          </a:bodyPr>
          <a:lstStyle/>
          <a:p>
            <a:pPr marL="0" indent="0">
              <a:buNone/>
            </a:pPr>
            <a:r>
              <a:rPr lang="en-US" sz="2600" dirty="0" smtClean="0">
                <a:latin typeface="Arial" panose="020B0604020202020204" pitchFamily="34" charset="0"/>
                <a:cs typeface="Arial" panose="020B0604020202020204" pitchFamily="34" charset="0"/>
              </a:rPr>
              <a:t>Develop a model for understanding the photoredox capabilities of MOFs</a:t>
            </a:r>
          </a:p>
          <a:p>
            <a:pPr marL="0" indent="0">
              <a:buNone/>
            </a:pPr>
            <a:endParaRPr lang="en-US" sz="2600" dirty="0">
              <a:latin typeface="Arial" panose="020B0604020202020204" pitchFamily="34" charset="0"/>
              <a:cs typeface="Arial" panose="020B0604020202020204" pitchFamily="34" charset="0"/>
            </a:endParaRPr>
          </a:p>
          <a:p>
            <a:pPr marL="402336">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Task 1</a:t>
            </a:r>
          </a:p>
          <a:p>
            <a:pPr lvl="1" indent="-283464"/>
            <a:r>
              <a:rPr lang="en-US" sz="2400" dirty="0" smtClean="0">
                <a:latin typeface="Arial" panose="020B0604020202020204" pitchFamily="34" charset="0"/>
                <a:cs typeface="Arial" panose="020B0604020202020204" pitchFamily="34" charset="0"/>
              </a:rPr>
              <a:t>Prepare MOFs that can do </a:t>
            </a:r>
            <a:r>
              <a:rPr lang="en-US" sz="2400" dirty="0" err="1" smtClean="0">
                <a:latin typeface="Arial" panose="020B0604020202020204" pitchFamily="34" charset="0"/>
                <a:cs typeface="Arial" panose="020B0604020202020204" pitchFamily="34" charset="0"/>
              </a:rPr>
              <a:t>photoredox</a:t>
            </a:r>
            <a:r>
              <a:rPr lang="en-US" sz="2400" dirty="0" smtClean="0">
                <a:latin typeface="Arial" panose="020B0604020202020204" pitchFamily="34" charset="0"/>
                <a:cs typeface="Arial" panose="020B0604020202020204" pitchFamily="34" charset="0"/>
              </a:rPr>
              <a:t> catalysis</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2</a:t>
            </a:r>
          </a:p>
          <a:p>
            <a:pPr lvl="1" indent="-283464"/>
            <a:r>
              <a:rPr lang="en-US" sz="2400" dirty="0" smtClean="0">
                <a:latin typeface="Arial" panose="020B0604020202020204" pitchFamily="34" charset="0"/>
                <a:cs typeface="Arial" panose="020B0604020202020204" pitchFamily="34" charset="0"/>
              </a:rPr>
              <a:t>Set up experimental protocol for visible light photooxidation of benzyl alcohol</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3</a:t>
            </a:r>
          </a:p>
          <a:p>
            <a:pPr lvl="1" indent="-283464"/>
            <a:r>
              <a:rPr lang="en-US" sz="2400" dirty="0" smtClean="0">
                <a:latin typeface="Arial" panose="020B0604020202020204" pitchFamily="34" charset="0"/>
                <a:cs typeface="Arial" panose="020B0604020202020204" pitchFamily="34" charset="0"/>
              </a:rPr>
              <a:t>Investigate photochemical characteristics</a:t>
            </a:r>
          </a:p>
          <a:p>
            <a:pPr lvl="2" indent="-283464"/>
            <a:r>
              <a:rPr lang="en-US" dirty="0" smtClean="0">
                <a:latin typeface="Arial" panose="020B0604020202020204" pitchFamily="34" charset="0"/>
                <a:cs typeface="Arial" panose="020B0604020202020204" pitchFamily="34" charset="0"/>
              </a:rPr>
              <a:t>Kinetics</a:t>
            </a:r>
          </a:p>
          <a:p>
            <a:pPr lvl="2" indent="-283464"/>
            <a:r>
              <a:rPr lang="en-US" dirty="0" smtClean="0">
                <a:latin typeface="Arial" panose="020B0604020202020204" pitchFamily="34" charset="0"/>
                <a:cs typeface="Arial" panose="020B0604020202020204" pitchFamily="34" charset="0"/>
              </a:rPr>
              <a:t>Photochemical quantum yield</a:t>
            </a:r>
          </a:p>
          <a:p>
            <a:pPr lvl="2" indent="-283464"/>
            <a:r>
              <a:rPr lang="en-US" dirty="0" smtClean="0">
                <a:latin typeface="Arial" panose="020B0604020202020204" pitchFamily="34" charset="0"/>
                <a:cs typeface="Arial" panose="020B0604020202020204" pitchFamily="34" charset="0"/>
              </a:rPr>
              <a:t>Temperature dependence</a:t>
            </a:r>
          </a:p>
          <a:p>
            <a:pPr lvl="2" indent="-283464"/>
            <a:r>
              <a:rPr lang="en-US" dirty="0" smtClean="0">
                <a:latin typeface="Arial" panose="020B0604020202020204" pitchFamily="34" charset="0"/>
                <a:cs typeface="Arial" panose="020B0604020202020204" pitchFamily="34" charset="0"/>
              </a:rPr>
              <a:t>Mechanism</a:t>
            </a:r>
          </a:p>
          <a:p>
            <a:pPr marL="0" indent="0">
              <a:buNone/>
            </a:pPr>
            <a:endParaRPr lang="en-US" sz="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14</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507023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239000" y="2242761"/>
            <a:ext cx="914400" cy="500439"/>
          </a:xfrm>
          <a:prstGeom prst="rect">
            <a:avLst/>
          </a:prstGeom>
          <a:ln>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Model Reaction</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15</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5"/>
          <p:cNvSpPr>
            <a:spLocks noChangeArrowheads="1"/>
          </p:cNvSpPr>
          <p:nvPr/>
        </p:nvSpPr>
        <p:spPr bwMode="auto">
          <a:xfrm>
            <a:off x="1335741" y="3135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838200" y="6412468"/>
            <a:ext cx="6629400"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Cibulka</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 et al. </a:t>
            </a:r>
            <a:r>
              <a:rPr lang="en-US" i="1" dirty="0" smtClean="0">
                <a:latin typeface="Arial" panose="020B0604020202020204" pitchFamily="34" charset="0"/>
                <a:cs typeface="Arial" panose="020B0604020202020204" pitchFamily="34" charset="0"/>
              </a:rPr>
              <a:t>Chem</a:t>
            </a:r>
            <a:r>
              <a:rPr lang="en-US" i="1" dirty="0">
                <a:latin typeface="Arial" panose="020B0604020202020204" pitchFamily="34" charset="0"/>
                <a:cs typeface="Arial" panose="020B0604020202020204" pitchFamily="34" charset="0"/>
              </a:rPr>
              <a:t>. Eur. J. </a:t>
            </a:r>
            <a:r>
              <a:rPr lang="en-US" b="1" dirty="0">
                <a:latin typeface="Arial" panose="020B0604020202020204" pitchFamily="34" charset="0"/>
                <a:cs typeface="Arial" panose="020B0604020202020204" pitchFamily="34" charset="0"/>
              </a:rPr>
              <a:t>2004,</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10</a:t>
            </a:r>
            <a:r>
              <a:rPr lang="en-US" dirty="0">
                <a:latin typeface="Arial" panose="020B0604020202020204" pitchFamily="34" charset="0"/>
                <a:cs typeface="Arial" panose="020B0604020202020204" pitchFamily="34" charset="0"/>
              </a:rPr>
              <a:t>, 6223-6231.</a:t>
            </a:r>
          </a:p>
        </p:txBody>
      </p:sp>
      <p:sp>
        <p:nvSpPr>
          <p:cNvPr id="12" name="Content Placeholder 2"/>
          <p:cNvSpPr>
            <a:spLocks noGrp="1"/>
          </p:cNvSpPr>
          <p:nvPr>
            <p:ph idx="1"/>
          </p:nvPr>
        </p:nvSpPr>
        <p:spPr>
          <a:xfrm>
            <a:off x="381000" y="914400"/>
            <a:ext cx="8056613" cy="544514"/>
          </a:xfrm>
        </p:spPr>
        <p:txBody>
          <a:bodyPr>
            <a:normAutofit/>
          </a:bodyPr>
          <a:lstStyle/>
          <a:p>
            <a:r>
              <a:rPr lang="en-US" sz="2600" dirty="0" smtClean="0">
                <a:latin typeface="Arial" panose="020B0604020202020204" pitchFamily="34" charset="0"/>
                <a:cs typeface="Arial" panose="020B0604020202020204" pitchFamily="34" charset="0"/>
              </a:rPr>
              <a:t>Oxidation of benzyl alcohols</a:t>
            </a:r>
          </a:p>
          <a:p>
            <a:endParaRPr lang="en-US" sz="2600" dirty="0">
              <a:latin typeface="Arial" panose="020B0604020202020204" pitchFamily="34" charset="0"/>
              <a:cs typeface="Arial" panose="020B0604020202020204" pitchFamily="34" charset="0"/>
            </a:endParaRPr>
          </a:p>
          <a:p>
            <a:endParaRPr lang="en-US" sz="2600" dirty="0" smtClean="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smtClean="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a:p>
            <a:endParaRPr lang="en-US" sz="2600" dirty="0" smtClean="0">
              <a:latin typeface="Arial" panose="020B0604020202020204" pitchFamily="34" charset="0"/>
              <a:cs typeface="Arial" panose="020B0604020202020204" pitchFamily="34" charset="0"/>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1936283970"/>
              </p:ext>
            </p:extLst>
          </p:nvPr>
        </p:nvGraphicFramePr>
        <p:xfrm>
          <a:off x="812800" y="1676400"/>
          <a:ext cx="4624387" cy="2173287"/>
        </p:xfrm>
        <a:graphic>
          <a:graphicData uri="http://schemas.openxmlformats.org/presentationml/2006/ole">
            <mc:AlternateContent xmlns:mc="http://schemas.openxmlformats.org/markup-compatibility/2006">
              <mc:Choice xmlns:v="urn:schemas-microsoft-com:vml" Requires="v">
                <p:oleObj spid="_x0000_s5885" name="CS ChemDraw Drawing" r:id="rId5" imgW="4624897" imgH="2172695" progId="ChemDraw.Document.6.0">
                  <p:embed/>
                </p:oleObj>
              </mc:Choice>
              <mc:Fallback>
                <p:oleObj name="CS ChemDraw Drawing" r:id="rId5" imgW="4624897" imgH="2172695" progId="ChemDraw.Document.6.0">
                  <p:embed/>
                  <p:pic>
                    <p:nvPicPr>
                      <p:cNvPr id="0" name=""/>
                      <p:cNvPicPr/>
                      <p:nvPr/>
                    </p:nvPicPr>
                    <p:blipFill>
                      <a:blip r:embed="rId6"/>
                      <a:stretch>
                        <a:fillRect/>
                      </a:stretch>
                    </p:blipFill>
                    <p:spPr>
                      <a:xfrm>
                        <a:off x="812800" y="1676400"/>
                        <a:ext cx="4624387" cy="2173287"/>
                      </a:xfrm>
                      <a:prstGeom prst="rect">
                        <a:avLst/>
                      </a:prstGeom>
                    </p:spPr>
                  </p:pic>
                </p:oleObj>
              </mc:Fallback>
            </mc:AlternateContent>
          </a:graphicData>
        </a:graphic>
      </p:graphicFrame>
      <p:sp>
        <p:nvSpPr>
          <p:cNvPr id="23" name="TextBox 22"/>
          <p:cNvSpPr txBox="1"/>
          <p:nvPr/>
        </p:nvSpPr>
        <p:spPr>
          <a:xfrm>
            <a:off x="6120897" y="2242761"/>
            <a:ext cx="2316716" cy="892552"/>
          </a:xfrm>
          <a:prstGeom prst="rect">
            <a:avLst/>
          </a:prstGeom>
          <a:noFill/>
        </p:spPr>
        <p:txBody>
          <a:bodyPr wrap="square" rtlCol="0">
            <a:spAutoFit/>
          </a:bodyPr>
          <a:lstStyle/>
          <a:p>
            <a:r>
              <a:rPr lang="en-US" sz="2600" dirty="0" smtClean="0">
                <a:latin typeface="Arial" panose="020B0604020202020204" pitchFamily="34" charset="0"/>
                <a:cs typeface="Arial" panose="020B0604020202020204" pitchFamily="34" charset="0"/>
              </a:rPr>
              <a:t>R = H, OCH</a:t>
            </a:r>
            <a:r>
              <a:rPr lang="en-US" sz="3000" baseline="-25000" dirty="0" smtClean="0">
                <a:latin typeface="Arial" panose="020B0604020202020204" pitchFamily="34" charset="0"/>
                <a:cs typeface="Arial" panose="020B0604020202020204" pitchFamily="34" charset="0"/>
              </a:rPr>
              <a:t>3</a:t>
            </a:r>
            <a:r>
              <a:rPr lang="en-US" sz="2600" dirty="0" smtClean="0">
                <a:latin typeface="Arial" panose="020B0604020202020204" pitchFamily="34" charset="0"/>
                <a:cs typeface="Arial" panose="020B0604020202020204" pitchFamily="34" charset="0"/>
              </a:rPr>
              <a:t>, Cl, NH</a:t>
            </a:r>
            <a:r>
              <a:rPr lang="en-US" sz="3000" baseline="-25000" dirty="0" smtClean="0">
                <a:latin typeface="Arial" panose="020B0604020202020204" pitchFamily="34" charset="0"/>
                <a:cs typeface="Arial" panose="020B0604020202020204" pitchFamily="34" charset="0"/>
              </a:rPr>
              <a:t>2</a:t>
            </a:r>
            <a:endParaRPr lang="en-US" sz="3000" baseline="-25000" dirty="0">
              <a:latin typeface="Arial" panose="020B0604020202020204" pitchFamily="34" charset="0"/>
              <a:cs typeface="Arial" panose="020B0604020202020204" pitchFamily="34" charset="0"/>
            </a:endParaRPr>
          </a:p>
        </p:txBody>
      </p:sp>
      <p:sp>
        <p:nvSpPr>
          <p:cNvPr id="3" name="TextBox 2"/>
          <p:cNvSpPr txBox="1"/>
          <p:nvPr/>
        </p:nvSpPr>
        <p:spPr>
          <a:xfrm>
            <a:off x="337876" y="4164754"/>
            <a:ext cx="5099311" cy="1938992"/>
          </a:xfrm>
          <a:prstGeom prst="rect">
            <a:avLst/>
          </a:prstGeom>
          <a:noFill/>
        </p:spPr>
        <p:txBody>
          <a:bodyPr wrap="square" rtlCol="0">
            <a:spAutoFit/>
          </a:bodyPr>
          <a:lstStyle/>
          <a:p>
            <a:pPr marL="342900" indent="-283464">
              <a:buFont typeface="Arial" panose="020B0604020202020204" pitchFamily="34" charset="0"/>
              <a:buChar char="•"/>
            </a:pPr>
            <a:r>
              <a:rPr lang="en-US" sz="2400" dirty="0">
                <a:latin typeface="Arial" panose="020B0604020202020204" pitchFamily="34" charset="0"/>
                <a:cs typeface="Arial" panose="020B0604020202020204" pitchFamily="34" charset="0"/>
              </a:rPr>
              <a:t>Alcohols to </a:t>
            </a:r>
            <a:r>
              <a:rPr lang="en-US" sz="2400" dirty="0" smtClean="0">
                <a:latin typeface="Arial" panose="020B0604020202020204" pitchFamily="34" charset="0"/>
                <a:cs typeface="Arial" panose="020B0604020202020204" pitchFamily="34" charset="0"/>
              </a:rPr>
              <a:t>aldehydes</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Various industry applications</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Model </a:t>
            </a:r>
            <a:r>
              <a:rPr lang="en-US" sz="2400" dirty="0">
                <a:latin typeface="Arial" panose="020B0604020202020204" pitchFamily="34" charset="0"/>
                <a:cs typeface="Arial" panose="020B0604020202020204" pitchFamily="34" charset="0"/>
              </a:rPr>
              <a:t>for developing efficient and environmentally </a:t>
            </a:r>
            <a:r>
              <a:rPr lang="en-US" sz="2400" dirty="0" smtClean="0">
                <a:latin typeface="Arial" panose="020B0604020202020204" pitchFamily="34" charset="0"/>
                <a:cs typeface="Arial" panose="020B0604020202020204" pitchFamily="34" charset="0"/>
              </a:rPr>
              <a:t>sound </a:t>
            </a:r>
            <a:r>
              <a:rPr lang="en-US" sz="2400" dirty="0">
                <a:latin typeface="Arial" panose="020B0604020202020204" pitchFamily="34" charset="0"/>
                <a:cs typeface="Arial" panose="020B0604020202020204" pitchFamily="34" charset="0"/>
              </a:rPr>
              <a:t>catalysts</a:t>
            </a:r>
          </a:p>
        </p:txBody>
      </p:sp>
    </p:spTree>
    <p:extLst>
      <p:ext uri="{BB962C8B-B14F-4D97-AF65-F5344CB8AC3E}">
        <p14:creationId xmlns:p14="http://schemas.microsoft.com/office/powerpoint/2010/main" val="900390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Visible light photooxidation</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16</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42068" y="832991"/>
            <a:ext cx="8797131" cy="538609"/>
          </a:xfrm>
          <a:prstGeom prst="rect">
            <a:avLst/>
          </a:prstGeom>
          <a:noFill/>
        </p:spPr>
        <p:txBody>
          <a:bodyPr wrap="square" lIns="91440" tIns="91440" rIns="91440" rtlCol="0">
            <a:spAutoFit/>
          </a:bodyPr>
          <a:lstStyle/>
          <a:p>
            <a:r>
              <a:rPr lang="en-US" sz="2600" dirty="0" smtClean="0">
                <a:latin typeface="Arial" panose="020B0604020202020204" pitchFamily="34" charset="0"/>
                <a:cs typeface="Arial" panose="020B0604020202020204" pitchFamily="34" charset="0"/>
              </a:rPr>
              <a:t>Specifically photooxidation of p-methoxybenzyl alcohol</a:t>
            </a:r>
          </a:p>
        </p:txBody>
      </p:sp>
      <p:sp>
        <p:nvSpPr>
          <p:cNvPr id="10" name="TextBox 9"/>
          <p:cNvSpPr txBox="1"/>
          <p:nvPr/>
        </p:nvSpPr>
        <p:spPr>
          <a:xfrm>
            <a:off x="2362200" y="5042118"/>
            <a:ext cx="3352800" cy="1815882"/>
          </a:xfrm>
          <a:prstGeom prst="rect">
            <a:avLst/>
          </a:prstGeom>
          <a:noFill/>
        </p:spPr>
        <p:txBody>
          <a:bodyPr wrap="square" rtlCol="0">
            <a:spAutoFit/>
          </a:bodyPr>
          <a:lstStyle/>
          <a:p>
            <a:r>
              <a:rPr lang="en-US" sz="2600" dirty="0" smtClean="0">
                <a:latin typeface="Arial" panose="020B0604020202020204" pitchFamily="34" charset="0"/>
                <a:cs typeface="Arial" panose="020B0604020202020204" pitchFamily="34" charset="0"/>
              </a:rPr>
              <a:t>MOF = MIL-47-NH</a:t>
            </a:r>
            <a:r>
              <a:rPr lang="en-US" sz="3000" baseline="-25000" dirty="0" smtClean="0">
                <a:latin typeface="Arial" panose="020B0604020202020204" pitchFamily="34" charset="0"/>
                <a:cs typeface="Arial" panose="020B0604020202020204" pitchFamily="34" charset="0"/>
              </a:rPr>
              <a:t>2</a:t>
            </a:r>
            <a:endParaRPr lang="en-US" sz="2600" dirty="0" smtClean="0">
              <a:latin typeface="Arial" panose="020B0604020202020204" pitchFamily="34" charset="0"/>
              <a:cs typeface="Arial" panose="020B0604020202020204" pitchFamily="34" charset="0"/>
            </a:endParaRPr>
          </a:p>
          <a:p>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 MIL-125-NH</a:t>
            </a:r>
            <a:r>
              <a:rPr lang="en-US" sz="3000" baseline="-25000" dirty="0" smtClean="0">
                <a:latin typeface="Arial" panose="020B0604020202020204" pitchFamily="34" charset="0"/>
                <a:cs typeface="Arial" panose="020B0604020202020204" pitchFamily="34" charset="0"/>
              </a:rPr>
              <a:t>2</a:t>
            </a:r>
            <a:r>
              <a:rPr lang="en-US" sz="2600" dirty="0" smtClean="0">
                <a:latin typeface="Arial" panose="020B0604020202020204" pitchFamily="34" charset="0"/>
                <a:cs typeface="Arial" panose="020B0604020202020204" pitchFamily="34" charset="0"/>
              </a:rPr>
              <a:t> </a:t>
            </a:r>
          </a:p>
          <a:p>
            <a:r>
              <a:rPr lang="en-US" sz="2600" dirty="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UiO-66-NH</a:t>
            </a:r>
            <a:r>
              <a:rPr lang="en-US" sz="3000" baseline="-25000" dirty="0">
                <a:latin typeface="Arial" panose="020B0604020202020204" pitchFamily="34" charset="0"/>
                <a:cs typeface="Arial" panose="020B0604020202020204" pitchFamily="34" charset="0"/>
              </a:rPr>
              <a:t>2</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12" name="TextBox 11"/>
          <p:cNvSpPr txBox="1"/>
          <p:nvPr/>
        </p:nvSpPr>
        <p:spPr>
          <a:xfrm>
            <a:off x="3341688" y="3406457"/>
            <a:ext cx="608012" cy="492443"/>
          </a:xfrm>
          <a:prstGeom prst="rect">
            <a:avLst/>
          </a:prstGeom>
          <a:noFill/>
        </p:spPr>
        <p:txBody>
          <a:bodyPr wrap="square" rtlCol="0">
            <a:spAutoFit/>
          </a:bodyPr>
          <a:lstStyle/>
          <a:p>
            <a:r>
              <a:rPr lang="el-GR" sz="2600" b="1" dirty="0" smtClean="0">
                <a:latin typeface="Arial" panose="020B0604020202020204" pitchFamily="34" charset="0"/>
                <a:cs typeface="Arial" panose="020B0604020202020204" pitchFamily="34" charset="0"/>
              </a:rPr>
              <a:t>λ</a:t>
            </a:r>
            <a:endParaRPr lang="en-US" sz="2600" b="1" dirty="0">
              <a:latin typeface="Arial" panose="020B0604020202020204" pitchFamily="34" charset="0"/>
              <a:cs typeface="Arial" panose="020B060402020202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918065518"/>
              </p:ext>
            </p:extLst>
          </p:nvPr>
        </p:nvGraphicFramePr>
        <p:xfrm>
          <a:off x="1320800" y="1652806"/>
          <a:ext cx="6259083" cy="3147794"/>
        </p:xfrm>
        <a:graphic>
          <a:graphicData uri="http://schemas.openxmlformats.org/presentationml/2006/ole">
            <mc:AlternateContent xmlns:mc="http://schemas.openxmlformats.org/markup-compatibility/2006">
              <mc:Choice xmlns:v="urn:schemas-microsoft-com:vml" Requires="v">
                <p:oleObj spid="_x0000_s10725" name="CS ChemDraw Drawing" r:id="rId5" imgW="5987289" imgH="3011109" progId="ChemDraw.Document.6.0">
                  <p:embed/>
                </p:oleObj>
              </mc:Choice>
              <mc:Fallback>
                <p:oleObj name="CS ChemDraw Drawing" r:id="rId5" imgW="5987289" imgH="3011109" progId="ChemDraw.Document.6.0">
                  <p:embed/>
                  <p:pic>
                    <p:nvPicPr>
                      <p:cNvPr id="0" name=""/>
                      <p:cNvPicPr/>
                      <p:nvPr/>
                    </p:nvPicPr>
                    <p:blipFill>
                      <a:blip r:embed="rId6"/>
                      <a:stretch>
                        <a:fillRect/>
                      </a:stretch>
                    </p:blipFill>
                    <p:spPr>
                      <a:xfrm>
                        <a:off x="1320800" y="1652806"/>
                        <a:ext cx="6259083" cy="3147794"/>
                      </a:xfrm>
                      <a:prstGeom prst="rect">
                        <a:avLst/>
                      </a:prstGeom>
                    </p:spPr>
                  </p:pic>
                </p:oleObj>
              </mc:Fallback>
            </mc:AlternateContent>
          </a:graphicData>
        </a:graphic>
      </p:graphicFrame>
    </p:spTree>
    <p:extLst>
      <p:ext uri="{BB962C8B-B14F-4D97-AF65-F5344CB8AC3E}">
        <p14:creationId xmlns:p14="http://schemas.microsoft.com/office/powerpoint/2010/main" val="382277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869951"/>
            <a:ext cx="8454983" cy="5895974"/>
          </a:xfrm>
          <a:prstGeom prst="rect">
            <a:avLst/>
          </a:prstGeom>
        </p:spPr>
      </p:pic>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Purification of Starting Material</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17</a:t>
            </a:fld>
            <a:endParaRPr lang="en-US"/>
          </a:p>
        </p:txBody>
      </p:sp>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963935457"/>
              </p:ext>
            </p:extLst>
          </p:nvPr>
        </p:nvGraphicFramePr>
        <p:xfrm>
          <a:off x="3124200" y="1066800"/>
          <a:ext cx="990600" cy="1929385"/>
        </p:xfrm>
        <a:graphic>
          <a:graphicData uri="http://schemas.openxmlformats.org/presentationml/2006/ole">
            <mc:AlternateContent xmlns:mc="http://schemas.openxmlformats.org/markup-compatibility/2006">
              <mc:Choice xmlns:v="urn:schemas-microsoft-com:vml" Requires="v">
                <p:oleObj spid="_x0000_s12719" name="CS ChemDraw Drawing" r:id="rId6" imgW="516397" imgH="1005503" progId="ChemDraw.Document.6.0">
                  <p:embed/>
                </p:oleObj>
              </mc:Choice>
              <mc:Fallback>
                <p:oleObj name="CS ChemDraw Drawing" r:id="rId6" imgW="516397" imgH="1005503" progId="ChemDraw.Document.6.0">
                  <p:embed/>
                  <p:pic>
                    <p:nvPicPr>
                      <p:cNvPr id="0" name=""/>
                      <p:cNvPicPr/>
                      <p:nvPr/>
                    </p:nvPicPr>
                    <p:blipFill>
                      <a:blip r:embed="rId7"/>
                      <a:stretch>
                        <a:fillRect/>
                      </a:stretch>
                    </p:blipFill>
                    <p:spPr>
                      <a:xfrm>
                        <a:off x="3124200" y="1066800"/>
                        <a:ext cx="990600" cy="1929385"/>
                      </a:xfrm>
                      <a:prstGeom prst="rect">
                        <a:avLst/>
                      </a:prstGeom>
                    </p:spPr>
                  </p:pic>
                </p:oleObj>
              </mc:Fallback>
            </mc:AlternateContent>
          </a:graphicData>
        </a:graphic>
      </p:graphicFrame>
      <p:sp>
        <p:nvSpPr>
          <p:cNvPr id="11" name="TextBox 10"/>
          <p:cNvSpPr txBox="1"/>
          <p:nvPr/>
        </p:nvSpPr>
        <p:spPr>
          <a:xfrm>
            <a:off x="4114800" y="2731369"/>
            <a:ext cx="381000"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A</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2" name="TextBox 11"/>
          <p:cNvSpPr txBox="1"/>
          <p:nvPr/>
        </p:nvSpPr>
        <p:spPr>
          <a:xfrm>
            <a:off x="3733800" y="1104900"/>
            <a:ext cx="381000" cy="461665"/>
          </a:xfrm>
          <a:prstGeom prst="rect">
            <a:avLst/>
          </a:prstGeom>
          <a:noFill/>
        </p:spPr>
        <p:txBody>
          <a:bodyPr wrap="square" rtlCol="0">
            <a:spAutoFit/>
          </a:bodyPr>
          <a:lstStyle/>
          <a:p>
            <a:r>
              <a:rPr lang="en-US" sz="2400" b="1" dirty="0">
                <a:solidFill>
                  <a:schemeClr val="accent4">
                    <a:lumMod val="60000"/>
                    <a:lumOff val="40000"/>
                  </a:schemeClr>
                </a:solidFill>
                <a:latin typeface="Arial" panose="020B0604020202020204" pitchFamily="34" charset="0"/>
                <a:cs typeface="Arial" panose="020B0604020202020204" pitchFamily="34" charset="0"/>
              </a:rPr>
              <a:t>B</a:t>
            </a:r>
          </a:p>
        </p:txBody>
      </p:sp>
      <p:sp>
        <p:nvSpPr>
          <p:cNvPr id="13" name="TextBox 12"/>
          <p:cNvSpPr txBox="1"/>
          <p:nvPr/>
        </p:nvSpPr>
        <p:spPr>
          <a:xfrm>
            <a:off x="4051301" y="1614277"/>
            <a:ext cx="381000" cy="830997"/>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C</a:t>
            </a:r>
            <a:br>
              <a:rPr lang="en-US" sz="2400" b="1" dirty="0" smtClean="0">
                <a:solidFill>
                  <a:schemeClr val="accent4">
                    <a:lumMod val="60000"/>
                    <a:lumOff val="40000"/>
                  </a:schemeClr>
                </a:solidFill>
                <a:latin typeface="Arial" panose="020B0604020202020204" pitchFamily="34" charset="0"/>
                <a:cs typeface="Arial" panose="020B0604020202020204" pitchFamily="34" charset="0"/>
              </a:rPr>
            </a:br>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D</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4" name="TextBox 13"/>
          <p:cNvSpPr txBox="1"/>
          <p:nvPr/>
        </p:nvSpPr>
        <p:spPr>
          <a:xfrm>
            <a:off x="5014894" y="1383444"/>
            <a:ext cx="381000"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A</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5" name="TextBox 14"/>
          <p:cNvSpPr txBox="1"/>
          <p:nvPr/>
        </p:nvSpPr>
        <p:spPr>
          <a:xfrm>
            <a:off x="4382294" y="5562600"/>
            <a:ext cx="381000" cy="461665"/>
          </a:xfrm>
          <a:prstGeom prst="rect">
            <a:avLst/>
          </a:prstGeom>
          <a:noFill/>
        </p:spPr>
        <p:txBody>
          <a:bodyPr wrap="square" rtlCol="0">
            <a:spAutoFit/>
          </a:bodyPr>
          <a:lstStyle/>
          <a:p>
            <a:r>
              <a:rPr lang="en-US" sz="2400" b="1" dirty="0">
                <a:solidFill>
                  <a:schemeClr val="accent4">
                    <a:lumMod val="60000"/>
                    <a:lumOff val="40000"/>
                  </a:schemeClr>
                </a:solidFill>
                <a:latin typeface="Arial" panose="020B0604020202020204" pitchFamily="34" charset="0"/>
                <a:cs typeface="Arial" panose="020B0604020202020204" pitchFamily="34" charset="0"/>
              </a:rPr>
              <a:t>B</a:t>
            </a:r>
          </a:p>
        </p:txBody>
      </p:sp>
      <p:sp>
        <p:nvSpPr>
          <p:cNvPr id="16" name="TextBox 15"/>
          <p:cNvSpPr txBox="1"/>
          <p:nvPr/>
        </p:nvSpPr>
        <p:spPr>
          <a:xfrm>
            <a:off x="2262553" y="5575720"/>
            <a:ext cx="1066801"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D     C</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7" name="Rectangle 16"/>
          <p:cNvSpPr/>
          <p:nvPr/>
        </p:nvSpPr>
        <p:spPr>
          <a:xfrm>
            <a:off x="794" y="941388"/>
            <a:ext cx="2540813" cy="2092881"/>
          </a:xfrm>
          <a:prstGeom prst="rect">
            <a:avLst/>
          </a:prstGeom>
        </p:spPr>
        <p:txBody>
          <a:bodyPr wrap="square">
            <a:spAutoFit/>
          </a:bodyPr>
          <a:lstStyle/>
          <a:p>
            <a:pPr marL="285750"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Impurities at</a:t>
            </a:r>
            <a:endParaRPr lang="en-US" sz="2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3.81 ppm</a:t>
            </a:r>
            <a:endParaRPr lang="en-US" sz="2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3.90 ppm</a:t>
            </a:r>
            <a:endParaRPr lang="en-US" sz="2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4.46 ppm</a:t>
            </a:r>
            <a:endParaRPr lang="en-US" sz="2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9.89 ppm</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905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935522"/>
            <a:ext cx="8839200" cy="5846278"/>
          </a:xfrm>
          <a:prstGeom prst="rect">
            <a:avLst/>
          </a:prstGeom>
        </p:spPr>
      </p:pic>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Column Purified Substrate</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18</a:t>
            </a:fld>
            <a:endParaRPr lang="en-US"/>
          </a:p>
        </p:txBody>
      </p:sp>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191150559"/>
              </p:ext>
            </p:extLst>
          </p:nvPr>
        </p:nvGraphicFramePr>
        <p:xfrm>
          <a:off x="304800" y="1150366"/>
          <a:ext cx="990600" cy="1929385"/>
        </p:xfrm>
        <a:graphic>
          <a:graphicData uri="http://schemas.openxmlformats.org/presentationml/2006/ole">
            <mc:AlternateContent xmlns:mc="http://schemas.openxmlformats.org/markup-compatibility/2006">
              <mc:Choice xmlns:v="urn:schemas-microsoft-com:vml" Requires="v">
                <p:oleObj spid="_x0000_s13732" name="CS ChemDraw Drawing" r:id="rId6" imgW="516397" imgH="1005503" progId="ChemDraw.Document.6.0">
                  <p:embed/>
                </p:oleObj>
              </mc:Choice>
              <mc:Fallback>
                <p:oleObj name="CS ChemDraw Drawing" r:id="rId6" imgW="516397" imgH="1005503" progId="ChemDraw.Document.6.0">
                  <p:embed/>
                  <p:pic>
                    <p:nvPicPr>
                      <p:cNvPr id="0" name=""/>
                      <p:cNvPicPr/>
                      <p:nvPr/>
                    </p:nvPicPr>
                    <p:blipFill>
                      <a:blip r:embed="rId7"/>
                      <a:stretch>
                        <a:fillRect/>
                      </a:stretch>
                    </p:blipFill>
                    <p:spPr>
                      <a:xfrm>
                        <a:off x="304800" y="1150366"/>
                        <a:ext cx="990600" cy="1929385"/>
                      </a:xfrm>
                      <a:prstGeom prst="rect">
                        <a:avLst/>
                      </a:prstGeom>
                    </p:spPr>
                  </p:pic>
                </p:oleObj>
              </mc:Fallback>
            </mc:AlternateContent>
          </a:graphicData>
        </a:graphic>
      </p:graphicFrame>
      <p:sp>
        <p:nvSpPr>
          <p:cNvPr id="11" name="TextBox 10"/>
          <p:cNvSpPr txBox="1"/>
          <p:nvPr/>
        </p:nvSpPr>
        <p:spPr>
          <a:xfrm>
            <a:off x="1295400" y="2814935"/>
            <a:ext cx="381000"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A</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2" name="TextBox 11"/>
          <p:cNvSpPr txBox="1"/>
          <p:nvPr/>
        </p:nvSpPr>
        <p:spPr>
          <a:xfrm>
            <a:off x="914400" y="1188466"/>
            <a:ext cx="381000" cy="461665"/>
          </a:xfrm>
          <a:prstGeom prst="rect">
            <a:avLst/>
          </a:prstGeom>
          <a:noFill/>
        </p:spPr>
        <p:txBody>
          <a:bodyPr wrap="square" rtlCol="0">
            <a:spAutoFit/>
          </a:bodyPr>
          <a:lstStyle/>
          <a:p>
            <a:r>
              <a:rPr lang="en-US" sz="2400" b="1" dirty="0">
                <a:solidFill>
                  <a:schemeClr val="accent4">
                    <a:lumMod val="60000"/>
                    <a:lumOff val="40000"/>
                  </a:schemeClr>
                </a:solidFill>
                <a:latin typeface="Arial" panose="020B0604020202020204" pitchFamily="34" charset="0"/>
                <a:cs typeface="Arial" panose="020B0604020202020204" pitchFamily="34" charset="0"/>
              </a:rPr>
              <a:t>B</a:t>
            </a:r>
          </a:p>
        </p:txBody>
      </p:sp>
      <p:sp>
        <p:nvSpPr>
          <p:cNvPr id="13" name="TextBox 12"/>
          <p:cNvSpPr txBox="1"/>
          <p:nvPr/>
        </p:nvSpPr>
        <p:spPr>
          <a:xfrm>
            <a:off x="1231901" y="1697843"/>
            <a:ext cx="381000" cy="830997"/>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C</a:t>
            </a:r>
            <a:br>
              <a:rPr lang="en-US" sz="2400" b="1" dirty="0" smtClean="0">
                <a:solidFill>
                  <a:schemeClr val="accent4">
                    <a:lumMod val="60000"/>
                    <a:lumOff val="40000"/>
                  </a:schemeClr>
                </a:solidFill>
                <a:latin typeface="Arial" panose="020B0604020202020204" pitchFamily="34" charset="0"/>
                <a:cs typeface="Arial" panose="020B0604020202020204" pitchFamily="34" charset="0"/>
              </a:rPr>
            </a:br>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D</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648200" y="3403216"/>
            <a:ext cx="381000"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A</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5" name="TextBox 14"/>
          <p:cNvSpPr txBox="1"/>
          <p:nvPr/>
        </p:nvSpPr>
        <p:spPr>
          <a:xfrm>
            <a:off x="3962400" y="5562600"/>
            <a:ext cx="381000" cy="461665"/>
          </a:xfrm>
          <a:prstGeom prst="rect">
            <a:avLst/>
          </a:prstGeom>
          <a:noFill/>
        </p:spPr>
        <p:txBody>
          <a:bodyPr wrap="square" rtlCol="0">
            <a:spAutoFit/>
          </a:bodyPr>
          <a:lstStyle/>
          <a:p>
            <a:r>
              <a:rPr lang="en-US" sz="2400" b="1" dirty="0">
                <a:solidFill>
                  <a:schemeClr val="accent4">
                    <a:lumMod val="60000"/>
                    <a:lumOff val="40000"/>
                  </a:schemeClr>
                </a:solidFill>
                <a:latin typeface="Arial" panose="020B0604020202020204" pitchFamily="34" charset="0"/>
                <a:cs typeface="Arial" panose="020B0604020202020204" pitchFamily="34" charset="0"/>
              </a:rPr>
              <a:t>B</a:t>
            </a:r>
          </a:p>
        </p:txBody>
      </p:sp>
      <p:sp>
        <p:nvSpPr>
          <p:cNvPr id="16" name="TextBox 15"/>
          <p:cNvSpPr txBox="1"/>
          <p:nvPr/>
        </p:nvSpPr>
        <p:spPr>
          <a:xfrm>
            <a:off x="1940169" y="5558135"/>
            <a:ext cx="1066801" cy="461665"/>
          </a:xfrm>
          <a:prstGeom prst="rect">
            <a:avLst/>
          </a:prstGeom>
          <a:noFill/>
        </p:spPr>
        <p:txBody>
          <a:bodyPr wrap="square" rtlCol="0">
            <a:spAutoFit/>
          </a:bodyPr>
          <a:lstStyle/>
          <a:p>
            <a:r>
              <a:rPr lang="en-US" sz="2400" b="1" dirty="0" smtClean="0">
                <a:solidFill>
                  <a:schemeClr val="accent4">
                    <a:lumMod val="60000"/>
                    <a:lumOff val="40000"/>
                  </a:schemeClr>
                </a:solidFill>
                <a:latin typeface="Arial" panose="020B0604020202020204" pitchFamily="34" charset="0"/>
                <a:cs typeface="Arial" panose="020B0604020202020204" pitchFamily="34" charset="0"/>
              </a:rPr>
              <a:t>D     C</a:t>
            </a:r>
            <a:endParaRPr lang="en-US" sz="2400" b="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9" name="Rectangle 18"/>
          <p:cNvSpPr/>
          <p:nvPr/>
        </p:nvSpPr>
        <p:spPr>
          <a:xfrm>
            <a:off x="2755901" y="1150366"/>
            <a:ext cx="5168899" cy="1569660"/>
          </a:xfrm>
          <a:prstGeom prst="rect">
            <a:avLst/>
          </a:prstGeom>
        </p:spPr>
        <p:txBody>
          <a:bodyPr wrap="square">
            <a:spAutoFit/>
          </a:bodyPr>
          <a:lstStyle/>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20% Ethyl acetate in hexanes to remove impurities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Ethyl acetate to recover pure product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2160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Photoreactor Setup</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19</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295400"/>
            <a:ext cx="7904517" cy="4630737"/>
          </a:xfrm>
          <a:prstGeom prst="rect">
            <a:avLst/>
          </a:prstGeom>
        </p:spPr>
      </p:pic>
    </p:spTree>
    <p:extLst>
      <p:ext uri="{BB962C8B-B14F-4D97-AF65-F5344CB8AC3E}">
        <p14:creationId xmlns:p14="http://schemas.microsoft.com/office/powerpoint/2010/main" val="3748152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 y="-8133"/>
            <a:ext cx="7467842" cy="800296"/>
          </a:xfrm>
        </p:spPr>
        <p:txBody>
          <a:bodyPr>
            <a:normAutofit/>
          </a:bodyPr>
          <a:lstStyle/>
          <a:p>
            <a:pPr algn="l"/>
            <a:r>
              <a:rPr lang="en-US" sz="2000" b="1" dirty="0">
                <a:latin typeface="Arial" panose="020B0604020202020204" pitchFamily="34" charset="0"/>
                <a:cs typeface="Arial" panose="020B0604020202020204" pitchFamily="34" charset="0"/>
              </a:rPr>
              <a:t>Physicochemical Study of Visible Light Photooxidation of Benzyl </a:t>
            </a:r>
            <a:r>
              <a:rPr lang="en-US" sz="2000" b="1" dirty="0" smtClean="0">
                <a:latin typeface="Arial" panose="020B0604020202020204" pitchFamily="34" charset="0"/>
                <a:cs typeface="Arial" panose="020B0604020202020204" pitchFamily="34" charset="0"/>
              </a:rPr>
              <a:t>Alcohols using </a:t>
            </a:r>
            <a:r>
              <a:rPr lang="en-US" sz="2000" b="1" dirty="0">
                <a:latin typeface="Arial" panose="020B0604020202020204" pitchFamily="34" charset="0"/>
                <a:cs typeface="Arial" panose="020B0604020202020204" pitchFamily="34" charset="0"/>
              </a:rPr>
              <a:t>Metal-Organic Frameworks</a:t>
            </a:r>
          </a:p>
        </p:txBody>
      </p:sp>
      <p:sp>
        <p:nvSpPr>
          <p:cNvPr id="3" name="Content Placeholder 2"/>
          <p:cNvSpPr>
            <a:spLocks noGrp="1"/>
          </p:cNvSpPr>
          <p:nvPr>
            <p:ph idx="1"/>
          </p:nvPr>
        </p:nvSpPr>
        <p:spPr>
          <a:xfrm>
            <a:off x="0" y="914400"/>
            <a:ext cx="9144000" cy="5973762"/>
          </a:xfrm>
        </p:spPr>
        <p:txBody>
          <a:bodyPr>
            <a:normAutofit/>
          </a:bodyPr>
          <a:lstStyle/>
          <a:p>
            <a:pPr indent="-283464"/>
            <a:r>
              <a:rPr lang="en-US" sz="2200" dirty="0" smtClean="0">
                <a:latin typeface="Arial" panose="020B0604020202020204" pitchFamily="34" charset="0"/>
                <a:cs typeface="Arial" panose="020B0604020202020204" pitchFamily="34" charset="0"/>
              </a:rPr>
              <a:t>Introduction</a:t>
            </a:r>
          </a:p>
          <a:p>
            <a:pPr lvl="1"/>
            <a:r>
              <a:rPr lang="en-US" sz="2200" dirty="0" err="1" smtClean="0">
                <a:latin typeface="Arial" panose="020B0604020202020204" pitchFamily="34" charset="0"/>
                <a:cs typeface="Arial" panose="020B0604020202020204" pitchFamily="34" charset="0"/>
              </a:rPr>
              <a:t>Photoredox</a:t>
            </a:r>
            <a:r>
              <a:rPr lang="en-US" sz="2200" dirty="0" smtClean="0">
                <a:latin typeface="Arial" panose="020B0604020202020204" pitchFamily="34" charset="0"/>
                <a:cs typeface="Arial" panose="020B0604020202020204" pitchFamily="34" charset="0"/>
              </a:rPr>
              <a:t> catalysis</a:t>
            </a:r>
          </a:p>
          <a:p>
            <a:pPr lvl="2"/>
            <a:r>
              <a:rPr lang="en-US" sz="2200" dirty="0" smtClean="0">
                <a:latin typeface="Arial" panose="020B0604020202020204" pitchFamily="34" charset="0"/>
                <a:cs typeface="Arial" panose="020B0604020202020204" pitchFamily="34" charset="0"/>
              </a:rPr>
              <a:t>Homogeneous</a:t>
            </a:r>
          </a:p>
          <a:p>
            <a:pPr lvl="2"/>
            <a:r>
              <a:rPr lang="en-US" sz="2200" dirty="0" smtClean="0">
                <a:latin typeface="Arial" panose="020B0604020202020204" pitchFamily="34" charset="0"/>
                <a:cs typeface="Arial" panose="020B0604020202020204" pitchFamily="34" charset="0"/>
              </a:rPr>
              <a:t>Heterogeneous</a:t>
            </a:r>
          </a:p>
          <a:p>
            <a:pPr marL="854964" lvl="2"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Metal-Organic Frameworks</a:t>
            </a:r>
          </a:p>
          <a:p>
            <a:pPr marL="406908" lvl="1"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Objectives</a:t>
            </a:r>
          </a:p>
          <a:p>
            <a:pPr marL="740664" lvl="2">
              <a:buFont typeface="Arial" panose="020B0604020202020204" pitchFamily="34" charset="0"/>
              <a:buChar char="−"/>
            </a:pPr>
            <a:r>
              <a:rPr lang="en-US" sz="2200" dirty="0" smtClean="0">
                <a:latin typeface="Arial" panose="020B0604020202020204" pitchFamily="34" charset="0"/>
                <a:cs typeface="Arial" panose="020B0604020202020204" pitchFamily="34" charset="0"/>
              </a:rPr>
              <a:t>Develop a model</a:t>
            </a:r>
          </a:p>
          <a:p>
            <a:pPr marL="740664" lvl="2">
              <a:buFont typeface="Arial" panose="020B0604020202020204" pitchFamily="34" charset="0"/>
              <a:buChar char="−"/>
            </a:pPr>
            <a:r>
              <a:rPr lang="en-US" sz="2200" dirty="0" smtClean="0">
                <a:latin typeface="Arial" panose="020B0604020202020204" pitchFamily="34" charset="0"/>
                <a:cs typeface="Arial" panose="020B0604020202020204" pitchFamily="34" charset="0"/>
              </a:rPr>
              <a:t>Kinetics, Quantum Yield, Mechanism</a:t>
            </a:r>
          </a:p>
          <a:p>
            <a:pPr indent="-283464"/>
            <a:r>
              <a:rPr lang="en-US" sz="2200" dirty="0" smtClean="0">
                <a:latin typeface="Arial" panose="020B0604020202020204" pitchFamily="34" charset="0"/>
                <a:cs typeface="Arial" panose="020B0604020202020204" pitchFamily="34" charset="0"/>
              </a:rPr>
              <a:t>Results</a:t>
            </a:r>
          </a:p>
          <a:p>
            <a:pPr lvl="1" indent="-283464"/>
            <a:r>
              <a:rPr lang="en-US" sz="2200" dirty="0" smtClean="0">
                <a:latin typeface="Arial" panose="020B0604020202020204" pitchFamily="34" charset="0"/>
                <a:cs typeface="Arial" panose="020B0604020202020204" pitchFamily="34" charset="0"/>
              </a:rPr>
              <a:t>Rates of reaction</a:t>
            </a:r>
          </a:p>
          <a:p>
            <a:pPr lvl="1" indent="-283464"/>
            <a:r>
              <a:rPr lang="en-US" sz="2200" dirty="0" smtClean="0">
                <a:latin typeface="Arial" panose="020B0604020202020204" pitchFamily="34" charset="0"/>
                <a:cs typeface="Arial" panose="020B0604020202020204" pitchFamily="34" charset="0"/>
              </a:rPr>
              <a:t>Photochemical Quantum Yields</a:t>
            </a:r>
          </a:p>
          <a:p>
            <a:pPr marL="349758" lvl="1">
              <a:buFont typeface="Arial" panose="020B0604020202020204" pitchFamily="34" charset="0"/>
              <a:buChar char="•"/>
            </a:pPr>
            <a:r>
              <a:rPr lang="en-US" sz="2200" dirty="0" smtClean="0">
                <a:latin typeface="Arial" panose="020B0604020202020204" pitchFamily="34" charset="0"/>
                <a:cs typeface="Arial" panose="020B0604020202020204" pitchFamily="34" charset="0"/>
              </a:rPr>
              <a:t>Future Work</a:t>
            </a:r>
          </a:p>
          <a:p>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b="1" smtClean="0">
                <a:latin typeface="Arial" panose="020B0604020202020204" pitchFamily="34" charset="0"/>
                <a:cs typeface="Arial" panose="020B0604020202020204" pitchFamily="34" charset="0"/>
              </a:rPr>
              <a:t>2</a:t>
            </a:fld>
            <a:endParaRPr lang="en-US" b="1" dirty="0">
              <a:latin typeface="Arial" panose="020B0604020202020204" pitchFamily="34" charset="0"/>
              <a:cs typeface="Arial" panose="020B060402020202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043122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Photoreactor Setup</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20</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1066800"/>
            <a:ext cx="6858000" cy="5143500"/>
          </a:xfrm>
          <a:prstGeom prst="rect">
            <a:avLst/>
          </a:prstGeom>
        </p:spPr>
      </p:pic>
    </p:spTree>
    <p:extLst>
      <p:ext uri="{BB962C8B-B14F-4D97-AF65-F5344CB8AC3E}">
        <p14:creationId xmlns:p14="http://schemas.microsoft.com/office/powerpoint/2010/main" val="354870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29" y="1003609"/>
            <a:ext cx="7918847" cy="5731836"/>
          </a:xfrm>
          <a:prstGeom prst="rect">
            <a:avLst/>
          </a:prstGeom>
        </p:spPr>
      </p:pic>
      <p:sp>
        <p:nvSpPr>
          <p:cNvPr id="2" name="Title 1"/>
          <p:cNvSpPr>
            <a:spLocks noGrp="1"/>
          </p:cNvSpPr>
          <p:nvPr>
            <p:ph type="title"/>
          </p:nvPr>
        </p:nvSpPr>
        <p:spPr>
          <a:xfrm>
            <a:off x="1588" y="-3412"/>
            <a:ext cx="7462837" cy="795575"/>
          </a:xfrm>
        </p:spPr>
        <p:txBody>
          <a:bodyPr>
            <a:normAutofit/>
          </a:bodyPr>
          <a:lstStyle/>
          <a:p>
            <a:pPr algn="l"/>
            <a:r>
              <a:rPr lang="en-US" sz="3400" b="1" dirty="0" smtClean="0">
                <a:latin typeface="Arial" panose="020B0604020202020204" pitchFamily="34" charset="0"/>
                <a:cs typeface="Arial" panose="020B0604020202020204" pitchFamily="34" charset="0"/>
              </a:rPr>
              <a:t>Photooxidation of benzyl alcohol</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21</a:t>
            </a:fld>
            <a:endParaRPr lang="en-US"/>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TextBox 11"/>
          <p:cNvSpPr txBox="1"/>
          <p:nvPr/>
        </p:nvSpPr>
        <p:spPr>
          <a:xfrm>
            <a:off x="2270521" y="3450808"/>
            <a:ext cx="4114800" cy="1446550"/>
          </a:xfrm>
          <a:prstGeom prst="rect">
            <a:avLst/>
          </a:prstGeom>
          <a:noFill/>
        </p:spPr>
        <p:txBody>
          <a:bodyPr wrap="square" rtlCol="0">
            <a:spAutoFit/>
          </a:bodyPr>
          <a:lstStyle/>
          <a:p>
            <a:pPr marL="800100" lvl="1"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24 hours</a:t>
            </a:r>
          </a:p>
          <a:p>
            <a:pPr marL="800100" lvl="1"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Filter out MOF</a:t>
            </a:r>
          </a:p>
          <a:p>
            <a:pPr marL="800100" lvl="1" indent="-342900">
              <a:buFont typeface="Arial" panose="020B0604020202020204" pitchFamily="34" charset="0"/>
              <a:buChar char="−"/>
            </a:pPr>
            <a:r>
              <a:rPr lang="en-US" sz="2200" dirty="0" err="1" smtClean="0">
                <a:latin typeface="Arial" panose="020B0604020202020204" pitchFamily="34" charset="0"/>
                <a:cs typeface="Arial" panose="020B0604020202020204" pitchFamily="34" charset="0"/>
              </a:rPr>
              <a:t>Rotoevaporate</a:t>
            </a:r>
            <a:r>
              <a:rPr lang="en-US" sz="2200" dirty="0" smtClean="0">
                <a:latin typeface="Arial" panose="020B0604020202020204" pitchFamily="34" charset="0"/>
                <a:cs typeface="Arial" panose="020B0604020202020204" pitchFamily="34" charset="0"/>
              </a:rPr>
              <a:t> solvent</a:t>
            </a:r>
          </a:p>
          <a:p>
            <a:pPr marL="800100" lvl="1" indent="-342900">
              <a:buFont typeface="Arial" panose="020B0604020202020204" pitchFamily="34" charset="0"/>
              <a:buChar char="−"/>
            </a:pPr>
            <a:r>
              <a:rPr lang="en-US" sz="2200" baseline="30000" dirty="0" smtClean="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H NMR in CDCl</a:t>
            </a:r>
            <a:r>
              <a:rPr lang="en-US" sz="2600" baseline="-25000" dirty="0" smtClean="0">
                <a:latin typeface="Arial" panose="020B0604020202020204" pitchFamily="34" charset="0"/>
                <a:cs typeface="Arial" panose="020B0604020202020204" pitchFamily="34" charset="0"/>
              </a:rPr>
              <a:t>3</a:t>
            </a:r>
          </a:p>
        </p:txBody>
      </p:sp>
      <p:graphicFrame>
        <p:nvGraphicFramePr>
          <p:cNvPr id="3" name="Object 2"/>
          <p:cNvGraphicFramePr>
            <a:graphicFrameLocks noChangeAspect="1"/>
          </p:cNvGraphicFramePr>
          <p:nvPr>
            <p:extLst>
              <p:ext uri="{D42A27DB-BD31-4B8C-83A1-F6EECF244321}">
                <p14:modId xmlns:p14="http://schemas.microsoft.com/office/powerpoint/2010/main" val="874442273"/>
              </p:ext>
            </p:extLst>
          </p:nvPr>
        </p:nvGraphicFramePr>
        <p:xfrm>
          <a:off x="2209800" y="1221100"/>
          <a:ext cx="3862784" cy="2005562"/>
        </p:xfrm>
        <a:graphic>
          <a:graphicData uri="http://schemas.openxmlformats.org/presentationml/2006/ole">
            <mc:AlternateContent xmlns:mc="http://schemas.openxmlformats.org/markup-compatibility/2006">
              <mc:Choice xmlns:v="urn:schemas-microsoft-com:vml" Requires="v">
                <p:oleObj spid="_x0000_s18654" name="CS ChemDraw Drawing" r:id="rId6" imgW="5167478" imgH="2683410" progId="ChemDraw.Document.6.0">
                  <p:embed/>
                </p:oleObj>
              </mc:Choice>
              <mc:Fallback>
                <p:oleObj name="CS ChemDraw Drawing" r:id="rId6" imgW="5167478" imgH="2683410" progId="ChemDraw.Document.6.0">
                  <p:embed/>
                  <p:pic>
                    <p:nvPicPr>
                      <p:cNvPr id="0" name=""/>
                      <p:cNvPicPr/>
                      <p:nvPr/>
                    </p:nvPicPr>
                    <p:blipFill>
                      <a:blip r:embed="rId7"/>
                      <a:stretch>
                        <a:fillRect/>
                      </a:stretch>
                    </p:blipFill>
                    <p:spPr>
                      <a:xfrm>
                        <a:off x="2209800" y="1221100"/>
                        <a:ext cx="3862784" cy="2005562"/>
                      </a:xfrm>
                      <a:prstGeom prst="rect">
                        <a:avLst/>
                      </a:prstGeom>
                    </p:spPr>
                  </p:pic>
                </p:oleObj>
              </mc:Fallback>
            </mc:AlternateContent>
          </a:graphicData>
        </a:graphic>
      </p:graphicFrame>
    </p:spTree>
    <p:extLst>
      <p:ext uri="{BB962C8B-B14F-4D97-AF65-F5344CB8AC3E}">
        <p14:creationId xmlns:p14="http://schemas.microsoft.com/office/powerpoint/2010/main" val="121997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Objectives of </a:t>
            </a:r>
            <a:r>
              <a:rPr lang="en-US" sz="3400" b="1" dirty="0">
                <a:latin typeface="Arial" panose="020B0604020202020204" pitchFamily="34" charset="0"/>
                <a:cs typeface="Arial" panose="020B0604020202020204" pitchFamily="34" charset="0"/>
              </a:rPr>
              <a:t>M</a:t>
            </a:r>
            <a:r>
              <a:rPr lang="en-US" sz="3400" b="1" dirty="0" smtClean="0">
                <a:latin typeface="Arial" panose="020B0604020202020204" pitchFamily="34" charset="0"/>
                <a:cs typeface="Arial" panose="020B0604020202020204" pitchFamily="34" charset="0"/>
              </a:rPr>
              <a:t>y Research</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9067800" cy="5638800"/>
          </a:xfrm>
        </p:spPr>
        <p:txBody>
          <a:bodyPr>
            <a:normAutofit fontScale="92500" lnSpcReduction="20000"/>
          </a:bodyPr>
          <a:lstStyle/>
          <a:p>
            <a:pPr marL="0" indent="0">
              <a:buNone/>
            </a:pPr>
            <a:r>
              <a:rPr lang="en-US" sz="2600" dirty="0" smtClean="0">
                <a:latin typeface="Arial" panose="020B0604020202020204" pitchFamily="34" charset="0"/>
                <a:cs typeface="Arial" panose="020B0604020202020204" pitchFamily="34" charset="0"/>
              </a:rPr>
              <a:t>Develop a model for understanding the photoredox capabilities of MOFs</a:t>
            </a:r>
          </a:p>
          <a:p>
            <a:pPr marL="0" indent="0">
              <a:buNone/>
            </a:pPr>
            <a:endParaRPr lang="en-US" sz="2600" dirty="0">
              <a:latin typeface="Arial" panose="020B0604020202020204" pitchFamily="34" charset="0"/>
              <a:cs typeface="Arial" panose="020B0604020202020204" pitchFamily="34" charset="0"/>
            </a:endParaRPr>
          </a:p>
          <a:p>
            <a:pPr marL="402336">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Task 1</a:t>
            </a:r>
          </a:p>
          <a:p>
            <a:pPr lvl="1" indent="-283464"/>
            <a:r>
              <a:rPr lang="en-US" sz="2400" dirty="0" smtClean="0">
                <a:latin typeface="Arial" panose="020B0604020202020204" pitchFamily="34" charset="0"/>
                <a:cs typeface="Arial" panose="020B0604020202020204" pitchFamily="34" charset="0"/>
              </a:rPr>
              <a:t>Prepare MOFs that can do </a:t>
            </a:r>
            <a:r>
              <a:rPr lang="en-US" sz="2400" dirty="0" err="1" smtClean="0">
                <a:latin typeface="Arial" panose="020B0604020202020204" pitchFamily="34" charset="0"/>
                <a:cs typeface="Arial" panose="020B0604020202020204" pitchFamily="34" charset="0"/>
              </a:rPr>
              <a:t>photoredox</a:t>
            </a:r>
            <a:r>
              <a:rPr lang="en-US" sz="2400" dirty="0" smtClean="0">
                <a:latin typeface="Arial" panose="020B0604020202020204" pitchFamily="34" charset="0"/>
                <a:cs typeface="Arial" panose="020B0604020202020204" pitchFamily="34" charset="0"/>
              </a:rPr>
              <a:t> catalysis</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ü"/>
            </a:pPr>
            <a:r>
              <a:rPr lang="en-US" sz="2400" dirty="0" smtClean="0">
                <a:latin typeface="Arial" panose="020B0604020202020204" pitchFamily="34" charset="0"/>
                <a:cs typeface="Arial" panose="020B0604020202020204" pitchFamily="34" charset="0"/>
              </a:rPr>
              <a:t>Task 2</a:t>
            </a:r>
          </a:p>
          <a:p>
            <a:pPr lvl="1" indent="-283464"/>
            <a:r>
              <a:rPr lang="en-US" sz="2400" dirty="0" smtClean="0">
                <a:latin typeface="Arial" panose="020B0604020202020204" pitchFamily="34" charset="0"/>
                <a:cs typeface="Arial" panose="020B0604020202020204" pitchFamily="34" charset="0"/>
              </a:rPr>
              <a:t>Set up experimental protocol for visible light photooxidation of benzyl alcohol</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3</a:t>
            </a:r>
          </a:p>
          <a:p>
            <a:pPr lvl="1" indent="-283464"/>
            <a:r>
              <a:rPr lang="en-US" sz="2400" dirty="0" smtClean="0">
                <a:latin typeface="Arial" panose="020B0604020202020204" pitchFamily="34" charset="0"/>
                <a:cs typeface="Arial" panose="020B0604020202020204" pitchFamily="34" charset="0"/>
              </a:rPr>
              <a:t>Investigate photochemical characteristics</a:t>
            </a:r>
          </a:p>
          <a:p>
            <a:pPr lvl="2" indent="-283464"/>
            <a:r>
              <a:rPr lang="en-US" dirty="0" smtClean="0">
                <a:latin typeface="Arial" panose="020B0604020202020204" pitchFamily="34" charset="0"/>
                <a:cs typeface="Arial" panose="020B0604020202020204" pitchFamily="34" charset="0"/>
              </a:rPr>
              <a:t>Kinetics</a:t>
            </a:r>
          </a:p>
          <a:p>
            <a:pPr lvl="2" indent="-283464"/>
            <a:r>
              <a:rPr lang="en-US" dirty="0" smtClean="0">
                <a:latin typeface="Arial" panose="020B0604020202020204" pitchFamily="34" charset="0"/>
                <a:cs typeface="Arial" panose="020B0604020202020204" pitchFamily="34" charset="0"/>
              </a:rPr>
              <a:t>Photochemical quantum yield</a:t>
            </a:r>
          </a:p>
          <a:p>
            <a:pPr lvl="2" indent="-283464"/>
            <a:r>
              <a:rPr lang="en-US" dirty="0" smtClean="0">
                <a:latin typeface="Arial" panose="020B0604020202020204" pitchFamily="34" charset="0"/>
                <a:cs typeface="Arial" panose="020B0604020202020204" pitchFamily="34" charset="0"/>
              </a:rPr>
              <a:t>Temperature dependence</a:t>
            </a:r>
          </a:p>
          <a:p>
            <a:pPr lvl="2" indent="-283464"/>
            <a:r>
              <a:rPr lang="en-US" dirty="0" smtClean="0">
                <a:latin typeface="Arial" panose="020B0604020202020204" pitchFamily="34" charset="0"/>
                <a:cs typeface="Arial" panose="020B0604020202020204" pitchFamily="34" charset="0"/>
              </a:rPr>
              <a:t>Mechanism</a:t>
            </a:r>
          </a:p>
          <a:p>
            <a:pPr marL="0" indent="0">
              <a:buNone/>
            </a:pPr>
            <a:endParaRPr lang="en-US" sz="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22</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19533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 y="-3412"/>
            <a:ext cx="7462837" cy="795575"/>
          </a:xfrm>
        </p:spPr>
        <p:txBody>
          <a:bodyPr>
            <a:normAutofit/>
          </a:bodyPr>
          <a:lstStyle/>
          <a:p>
            <a:pPr algn="l"/>
            <a:r>
              <a:rPr lang="en-US" sz="3400" b="1" dirty="0" smtClean="0">
                <a:latin typeface="Arial" panose="020B0604020202020204" pitchFamily="34" charset="0"/>
                <a:cs typeface="Arial" panose="020B0604020202020204" pitchFamily="34" charset="0"/>
              </a:rPr>
              <a:t>Kinetics Study</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23</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1" y="2729495"/>
            <a:ext cx="7022306" cy="4036430"/>
          </a:xfrm>
          <a:prstGeom prst="rect">
            <a:avLst/>
          </a:prstGeom>
        </p:spPr>
      </p:pic>
      <p:sp>
        <p:nvSpPr>
          <p:cNvPr id="16" name="TextBox 15"/>
          <p:cNvSpPr txBox="1"/>
          <p:nvPr/>
        </p:nvSpPr>
        <p:spPr>
          <a:xfrm>
            <a:off x="2209800" y="2398262"/>
            <a:ext cx="381836" cy="369332"/>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M</a:t>
            </a:r>
            <a:endParaRPr lang="en-US" b="1" dirty="0">
              <a:latin typeface="Arial" panose="020B0604020202020204" pitchFamily="34" charset="0"/>
              <a:cs typeface="Arial" panose="020B0604020202020204" pitchFamily="34" charset="0"/>
            </a:endParaRPr>
          </a:p>
        </p:txBody>
      </p:sp>
      <p:sp>
        <p:nvSpPr>
          <p:cNvPr id="18" name="TextBox 17"/>
          <p:cNvSpPr txBox="1"/>
          <p:nvPr/>
        </p:nvSpPr>
        <p:spPr>
          <a:xfrm>
            <a:off x="7103477" y="2379213"/>
            <a:ext cx="530915" cy="369332"/>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SM</a:t>
            </a:r>
            <a:endParaRPr lang="en-US" b="1" dirty="0">
              <a:latin typeface="Arial" panose="020B0604020202020204" pitchFamily="34" charset="0"/>
              <a:cs typeface="Arial" panose="020B0604020202020204" pitchFamily="34" charset="0"/>
            </a:endParaRPr>
          </a:p>
        </p:txBody>
      </p:sp>
      <p:sp>
        <p:nvSpPr>
          <p:cNvPr id="19" name="TextBox 18"/>
          <p:cNvSpPr txBox="1"/>
          <p:nvPr/>
        </p:nvSpPr>
        <p:spPr>
          <a:xfrm>
            <a:off x="6690226" y="2369688"/>
            <a:ext cx="33855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a:t>
            </a:r>
          </a:p>
        </p:txBody>
      </p:sp>
      <p:graphicFrame>
        <p:nvGraphicFramePr>
          <p:cNvPr id="7" name="Object 6"/>
          <p:cNvGraphicFramePr>
            <a:graphicFrameLocks noChangeAspect="1"/>
          </p:cNvGraphicFramePr>
          <p:nvPr>
            <p:extLst>
              <p:ext uri="{D42A27DB-BD31-4B8C-83A1-F6EECF244321}">
                <p14:modId xmlns:p14="http://schemas.microsoft.com/office/powerpoint/2010/main" val="3338486514"/>
              </p:ext>
            </p:extLst>
          </p:nvPr>
        </p:nvGraphicFramePr>
        <p:xfrm>
          <a:off x="2591636" y="941388"/>
          <a:ext cx="3702321" cy="1887458"/>
        </p:xfrm>
        <a:graphic>
          <a:graphicData uri="http://schemas.openxmlformats.org/presentationml/2006/ole">
            <mc:AlternateContent xmlns:mc="http://schemas.openxmlformats.org/markup-compatibility/2006">
              <mc:Choice xmlns:v="urn:schemas-microsoft-com:vml" Requires="v">
                <p:oleObj spid="_x0000_s19610" name="CS ChemDraw Drawing" r:id="rId6" imgW="5261957" imgH="2683410" progId="ChemDraw.Document.6.0">
                  <p:embed/>
                </p:oleObj>
              </mc:Choice>
              <mc:Fallback>
                <p:oleObj name="CS ChemDraw Drawing" r:id="rId6" imgW="5261957" imgH="2683410" progId="ChemDraw.Document.6.0">
                  <p:embed/>
                  <p:pic>
                    <p:nvPicPr>
                      <p:cNvPr id="0" name=""/>
                      <p:cNvPicPr/>
                      <p:nvPr/>
                    </p:nvPicPr>
                    <p:blipFill>
                      <a:blip r:embed="rId7"/>
                      <a:stretch>
                        <a:fillRect/>
                      </a:stretch>
                    </p:blipFill>
                    <p:spPr>
                      <a:xfrm>
                        <a:off x="2591636" y="941388"/>
                        <a:ext cx="3702321" cy="1887458"/>
                      </a:xfrm>
                      <a:prstGeom prst="rect">
                        <a:avLst/>
                      </a:prstGeom>
                    </p:spPr>
                  </p:pic>
                </p:oleObj>
              </mc:Fallback>
            </mc:AlternateContent>
          </a:graphicData>
        </a:graphic>
      </p:graphicFrame>
    </p:spTree>
    <p:extLst>
      <p:ext uri="{BB962C8B-B14F-4D97-AF65-F5344CB8AC3E}">
        <p14:creationId xmlns:p14="http://schemas.microsoft.com/office/powerpoint/2010/main" val="3056541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84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Calculating Concentrations</a:t>
            </a:r>
            <a:endParaRPr lang="en-US" sz="340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p:cNvSpPr txBox="1"/>
              <p:nvPr/>
            </p:nvSpPr>
            <p:spPr>
              <a:xfrm>
                <a:off x="914400" y="2057400"/>
                <a:ext cx="6626814" cy="860364"/>
              </a:xfrm>
              <a:prstGeom prst="rect">
                <a:avLst/>
              </a:prstGeom>
              <a:noFill/>
            </p:spPr>
            <p:txBody>
              <a:bodyPr wrap="none" lIns="0" tIns="0" rIns="0" bIns="0" rtlCol="0">
                <a:spAutoFit/>
              </a:bodyPr>
              <a:lstStyle/>
              <a:p>
                <a:r>
                  <a:rPr lang="en-US" sz="3500" b="0" dirty="0" smtClean="0"/>
                  <a:t>[</a:t>
                </a:r>
                <a14:m>
                  <m:oMath xmlns:m="http://schemas.openxmlformats.org/officeDocument/2006/math">
                    <m:r>
                      <m:rPr>
                        <m:sty m:val="p"/>
                      </m:rPr>
                      <a:rPr lang="en-US" sz="3500" b="0" i="0" smtClean="0">
                        <a:latin typeface="Cambria Math" panose="02040503050406030204" pitchFamily="18" charset="0"/>
                      </a:rPr>
                      <m:t>SM</m:t>
                    </m:r>
                    <m:r>
                      <a:rPr lang="en-US" sz="3500" b="0" i="0" smtClean="0">
                        <a:latin typeface="Cambria Math" panose="02040503050406030204" pitchFamily="18" charset="0"/>
                      </a:rPr>
                      <m:t>]= </m:t>
                    </m:r>
                    <m:f>
                      <m:fPr>
                        <m:ctrlPr>
                          <a:rPr lang="en-US" sz="3500" b="0" smtClean="0">
                            <a:latin typeface="Cambria Math" panose="02040503050406030204" pitchFamily="18" charset="0"/>
                          </a:rPr>
                        </m:ctrlPr>
                      </m:fPr>
                      <m:num>
                        <m:r>
                          <m:rPr>
                            <m:sty m:val="p"/>
                          </m:rPr>
                          <a:rPr lang="en-US" sz="3500" b="0" i="0" smtClean="0">
                            <a:latin typeface="Cambria Math" panose="02040503050406030204" pitchFamily="18" charset="0"/>
                          </a:rPr>
                          <m:t>Integration</m:t>
                        </m:r>
                        <m:r>
                          <a:rPr lang="en-US" sz="3500" b="0" i="0" smtClean="0">
                            <a:latin typeface="Cambria Math" panose="02040503050406030204" pitchFamily="18" charset="0"/>
                          </a:rPr>
                          <m:t> </m:t>
                        </m:r>
                        <m:r>
                          <m:rPr>
                            <m:sty m:val="p"/>
                          </m:rPr>
                          <a:rPr lang="en-US" sz="3500" b="0" i="0" smtClean="0">
                            <a:latin typeface="Cambria Math" panose="02040503050406030204" pitchFamily="18" charset="0"/>
                          </a:rPr>
                          <m:t>of</m:t>
                        </m:r>
                        <m:r>
                          <a:rPr lang="en-US" sz="3500" b="0" i="0" smtClean="0">
                            <a:latin typeface="Cambria Math" panose="02040503050406030204" pitchFamily="18" charset="0"/>
                          </a:rPr>
                          <m:t> </m:t>
                        </m:r>
                        <m:r>
                          <m:rPr>
                            <m:sty m:val="p"/>
                          </m:rPr>
                          <a:rPr lang="en-US" sz="3500" b="0" i="0" smtClean="0">
                            <a:latin typeface="Cambria Math" panose="02040503050406030204" pitchFamily="18" charset="0"/>
                          </a:rPr>
                          <m:t>SM</m:t>
                        </m:r>
                      </m:num>
                      <m:den>
                        <m:r>
                          <m:rPr>
                            <m:sty m:val="p"/>
                          </m:rPr>
                          <a:rPr lang="en-US" sz="3500" b="0" i="0" smtClean="0">
                            <a:latin typeface="Cambria Math" panose="02040503050406030204" pitchFamily="18" charset="0"/>
                          </a:rPr>
                          <m:t>Integration</m:t>
                        </m:r>
                        <m:r>
                          <a:rPr lang="en-US" sz="3500" b="0" i="0" smtClean="0">
                            <a:latin typeface="Cambria Math" panose="02040503050406030204" pitchFamily="18" charset="0"/>
                          </a:rPr>
                          <m:t> </m:t>
                        </m:r>
                        <m:r>
                          <m:rPr>
                            <m:sty m:val="p"/>
                          </m:rPr>
                          <a:rPr lang="en-US" sz="3500" b="0" i="0" smtClean="0">
                            <a:latin typeface="Cambria Math" panose="02040503050406030204" pitchFamily="18" charset="0"/>
                          </a:rPr>
                          <m:t>of</m:t>
                        </m:r>
                        <m:r>
                          <a:rPr lang="en-US" sz="3500" b="0" i="0" smtClean="0">
                            <a:latin typeface="Cambria Math" panose="02040503050406030204" pitchFamily="18" charset="0"/>
                          </a:rPr>
                          <m:t> </m:t>
                        </m:r>
                        <m:r>
                          <m:rPr>
                            <m:sty m:val="p"/>
                          </m:rPr>
                          <a:rPr lang="en-US" sz="3500" b="0" i="0" smtClean="0">
                            <a:latin typeface="Cambria Math" panose="02040503050406030204" pitchFamily="18" charset="0"/>
                          </a:rPr>
                          <m:t>M</m:t>
                        </m:r>
                      </m:den>
                    </m:f>
                    <m:r>
                      <a:rPr lang="en-US" sz="3500" b="0" i="0" smtClean="0">
                        <a:latin typeface="Cambria Math" panose="02040503050406030204" pitchFamily="18" charset="0"/>
                      </a:rPr>
                      <m:t>∗101.5 </m:t>
                    </m:r>
                    <m:r>
                      <m:rPr>
                        <m:sty m:val="p"/>
                      </m:rPr>
                      <a:rPr lang="en-US" sz="3500" b="0" i="0" smtClean="0">
                        <a:latin typeface="Cambria Math" panose="02040503050406030204" pitchFamily="18" charset="0"/>
                      </a:rPr>
                      <m:t>mM</m:t>
                    </m:r>
                  </m:oMath>
                </a14:m>
                <a:endParaRPr lang="en-US" sz="3500" dirty="0"/>
              </a:p>
            </p:txBody>
          </p:sp>
        </mc:Choice>
        <mc:Fallback>
          <p:sp>
            <p:nvSpPr>
              <p:cNvPr id="3" name="TextBox 2"/>
              <p:cNvSpPr txBox="1">
                <a:spLocks noRot="1" noChangeAspect="1" noMove="1" noResize="1" noEditPoints="1" noAdjustHandles="1" noChangeArrowheads="1" noChangeShapeType="1" noTextEdit="1"/>
              </p:cNvSpPr>
              <p:nvPr/>
            </p:nvSpPr>
            <p:spPr>
              <a:xfrm>
                <a:off x="914400" y="2057400"/>
                <a:ext cx="6626814" cy="860364"/>
              </a:xfrm>
              <a:prstGeom prst="rect">
                <a:avLst/>
              </a:prstGeom>
              <a:blipFill rotWithShape="0">
                <a:blip r:embed="rId4"/>
                <a:stretch>
                  <a:fillRect l="-404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127439" y="4038600"/>
                <a:ext cx="6200735" cy="1082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100" b="0" i="0" smtClean="0">
                          <a:latin typeface="Cambria Math" panose="02040503050406030204" pitchFamily="18" charset="0"/>
                        </a:rPr>
                        <m:t>[</m:t>
                      </m:r>
                      <m:r>
                        <m:rPr>
                          <m:sty m:val="p"/>
                        </m:rPr>
                        <a:rPr lang="en-US" sz="3100" b="0" i="0" smtClean="0">
                          <a:latin typeface="Cambria Math" panose="02040503050406030204" pitchFamily="18" charset="0"/>
                        </a:rPr>
                        <m:t>P</m:t>
                      </m:r>
                      <m:r>
                        <a:rPr lang="en-US" sz="3100" b="0" i="0" smtClean="0">
                          <a:latin typeface="Cambria Math" panose="02040503050406030204" pitchFamily="18" charset="0"/>
                        </a:rPr>
                        <m:t>]= </m:t>
                      </m:r>
                      <m:f>
                        <m:fPr>
                          <m:ctrlPr>
                            <a:rPr lang="en-US" sz="3100" i="1">
                              <a:latin typeface="Cambria Math" panose="02040503050406030204" pitchFamily="18" charset="0"/>
                            </a:rPr>
                          </m:ctrlPr>
                        </m:fPr>
                        <m:num>
                          <m:r>
                            <m:rPr>
                              <m:sty m:val="p"/>
                            </m:rPr>
                            <a:rPr lang="en-US" sz="3100">
                              <a:latin typeface="Cambria Math" panose="02040503050406030204" pitchFamily="18" charset="0"/>
                            </a:rPr>
                            <m:t>Integration</m:t>
                          </m:r>
                          <m:r>
                            <a:rPr lang="en-US" sz="3100">
                              <a:latin typeface="Cambria Math" panose="02040503050406030204" pitchFamily="18" charset="0"/>
                            </a:rPr>
                            <m:t> </m:t>
                          </m:r>
                          <m:r>
                            <m:rPr>
                              <m:sty m:val="p"/>
                            </m:rPr>
                            <a:rPr lang="en-US" sz="3100">
                              <a:latin typeface="Cambria Math" panose="02040503050406030204" pitchFamily="18" charset="0"/>
                            </a:rPr>
                            <m:t>of</m:t>
                          </m:r>
                          <m:r>
                            <a:rPr lang="en-US" sz="3100">
                              <a:latin typeface="Cambria Math" panose="02040503050406030204" pitchFamily="18" charset="0"/>
                            </a:rPr>
                            <m:t> </m:t>
                          </m:r>
                          <m:r>
                            <m:rPr>
                              <m:sty m:val="p"/>
                            </m:rPr>
                            <a:rPr lang="en-US" sz="3100" b="0" i="0" smtClean="0">
                              <a:latin typeface="Cambria Math" panose="02040503050406030204" pitchFamily="18" charset="0"/>
                            </a:rPr>
                            <m:t>P</m:t>
                          </m:r>
                        </m:num>
                        <m:den>
                          <m:r>
                            <m:rPr>
                              <m:sty m:val="p"/>
                            </m:rPr>
                            <a:rPr lang="en-US" sz="3100">
                              <a:latin typeface="Cambria Math" panose="02040503050406030204" pitchFamily="18" charset="0"/>
                            </a:rPr>
                            <m:t>Integration</m:t>
                          </m:r>
                          <m:r>
                            <a:rPr lang="en-US" sz="3100">
                              <a:latin typeface="Cambria Math" panose="02040503050406030204" pitchFamily="18" charset="0"/>
                            </a:rPr>
                            <m:t> </m:t>
                          </m:r>
                          <m:r>
                            <m:rPr>
                              <m:sty m:val="p"/>
                            </m:rPr>
                            <a:rPr lang="en-US" sz="3100">
                              <a:latin typeface="Cambria Math" panose="02040503050406030204" pitchFamily="18" charset="0"/>
                            </a:rPr>
                            <m:t>of</m:t>
                          </m:r>
                          <m:r>
                            <a:rPr lang="en-US" sz="3100">
                              <a:latin typeface="Cambria Math" panose="02040503050406030204" pitchFamily="18" charset="0"/>
                            </a:rPr>
                            <m:t> </m:t>
                          </m:r>
                          <m:r>
                            <m:rPr>
                              <m:sty m:val="p"/>
                            </m:rPr>
                            <a:rPr lang="en-US" sz="3100">
                              <a:latin typeface="Cambria Math" panose="02040503050406030204" pitchFamily="18" charset="0"/>
                            </a:rPr>
                            <m:t>M</m:t>
                          </m:r>
                        </m:den>
                      </m:f>
                      <m:r>
                        <a:rPr lang="en-US" sz="3100">
                          <a:latin typeface="Cambria Math" panose="02040503050406030204" pitchFamily="18" charset="0"/>
                        </a:rPr>
                        <m:t>∗101.5 </m:t>
                      </m:r>
                      <m:r>
                        <m:rPr>
                          <m:sty m:val="p"/>
                        </m:rPr>
                        <a:rPr lang="en-US" sz="3100">
                          <a:latin typeface="Cambria Math" panose="02040503050406030204" pitchFamily="18" charset="0"/>
                        </a:rPr>
                        <m:t>mM</m:t>
                      </m:r>
                    </m:oMath>
                  </m:oMathPara>
                </a14:m>
                <a:endParaRPr lang="en-US" sz="3100" dirty="0"/>
              </a:p>
            </p:txBody>
          </p:sp>
        </mc:Choice>
        <mc:Fallback>
          <p:sp>
            <p:nvSpPr>
              <p:cNvPr id="4" name="Rectangle 3"/>
              <p:cNvSpPr>
                <a:spLocks noRot="1" noChangeAspect="1" noMove="1" noResize="1" noEditPoints="1" noAdjustHandles="1" noChangeArrowheads="1" noChangeShapeType="1" noTextEdit="1"/>
              </p:cNvSpPr>
              <p:nvPr/>
            </p:nvSpPr>
            <p:spPr>
              <a:xfrm>
                <a:off x="1127439" y="4038600"/>
                <a:ext cx="6200735" cy="108279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1327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Rate of Reaction</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25</a:t>
            </a:fld>
            <a:endParaRPr 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 name="Picture 7"/>
          <p:cNvPicPr>
            <a:picLocks noChangeAspect="1"/>
          </p:cNvPicPr>
          <p:nvPr/>
        </p:nvPicPr>
        <p:blipFill>
          <a:blip r:embed="rId4"/>
          <a:stretch>
            <a:fillRect/>
          </a:stretch>
        </p:blipFill>
        <p:spPr>
          <a:xfrm>
            <a:off x="731520" y="1143000"/>
            <a:ext cx="7423743" cy="4954649"/>
          </a:xfrm>
          <a:prstGeom prst="rect">
            <a:avLst/>
          </a:prstGeom>
        </p:spPr>
      </p:pic>
      <p:sp>
        <p:nvSpPr>
          <p:cNvPr id="9" name="TextBox 8"/>
          <p:cNvSpPr txBox="1"/>
          <p:nvPr/>
        </p:nvSpPr>
        <p:spPr>
          <a:xfrm>
            <a:off x="3505200" y="1840468"/>
            <a:ext cx="182614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13% conversion</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5943600" y="2286000"/>
            <a:ext cx="1748171" cy="369332"/>
          </a:xfrm>
          <a:prstGeom prst="rect">
            <a:avLst/>
          </a:prstGeom>
          <a:noFill/>
        </p:spPr>
        <p:txBody>
          <a:bodyPr wrap="none" rtlCol="0">
            <a:spAutoFit/>
          </a:bodyPr>
          <a:lstStyle/>
          <a:p>
            <a:r>
              <a:rPr lang="en-US" dirty="0" smtClean="0">
                <a:solidFill>
                  <a:schemeClr val="tx2">
                    <a:lumMod val="60000"/>
                    <a:lumOff val="40000"/>
                  </a:schemeClr>
                </a:solidFill>
              </a:rPr>
              <a:t>Starting material</a:t>
            </a:r>
            <a:endParaRPr lang="en-US" dirty="0">
              <a:solidFill>
                <a:schemeClr val="tx2">
                  <a:lumMod val="60000"/>
                  <a:lumOff val="40000"/>
                </a:schemeClr>
              </a:solidFill>
            </a:endParaRPr>
          </a:p>
        </p:txBody>
      </p:sp>
      <p:sp>
        <p:nvSpPr>
          <p:cNvPr id="10" name="TextBox 9"/>
          <p:cNvSpPr txBox="1"/>
          <p:nvPr/>
        </p:nvSpPr>
        <p:spPr>
          <a:xfrm>
            <a:off x="6557341" y="4419600"/>
            <a:ext cx="919932" cy="369332"/>
          </a:xfrm>
          <a:prstGeom prst="rect">
            <a:avLst/>
          </a:prstGeom>
          <a:noFill/>
        </p:spPr>
        <p:txBody>
          <a:bodyPr wrap="none" rtlCol="0">
            <a:spAutoFit/>
          </a:bodyPr>
          <a:lstStyle/>
          <a:p>
            <a:r>
              <a:rPr lang="en-US" dirty="0" smtClean="0">
                <a:solidFill>
                  <a:schemeClr val="accent6"/>
                </a:solidFill>
              </a:rPr>
              <a:t>Product</a:t>
            </a:r>
            <a:endParaRPr lang="en-US" dirty="0">
              <a:solidFill>
                <a:schemeClr val="accent6"/>
              </a:solidFill>
            </a:endParaRPr>
          </a:p>
        </p:txBody>
      </p:sp>
    </p:spTree>
    <p:extLst>
      <p:ext uri="{BB962C8B-B14F-4D97-AF65-F5344CB8AC3E}">
        <p14:creationId xmlns:p14="http://schemas.microsoft.com/office/powerpoint/2010/main" val="2170488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Rate of Reaction</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26</a:t>
            </a:fld>
            <a:endParaRPr 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 name="Picture 9"/>
          <p:cNvPicPr>
            <a:picLocks noChangeAspect="1"/>
          </p:cNvPicPr>
          <p:nvPr/>
        </p:nvPicPr>
        <p:blipFill>
          <a:blip r:embed="rId4"/>
          <a:stretch>
            <a:fillRect/>
          </a:stretch>
        </p:blipFill>
        <p:spPr>
          <a:xfrm>
            <a:off x="731520" y="1143000"/>
            <a:ext cx="7423743" cy="4954649"/>
          </a:xfrm>
          <a:prstGeom prst="rect">
            <a:avLst/>
          </a:prstGeom>
        </p:spPr>
      </p:pic>
      <p:sp>
        <p:nvSpPr>
          <p:cNvPr id="8" name="TextBox 7"/>
          <p:cNvSpPr txBox="1"/>
          <p:nvPr/>
        </p:nvSpPr>
        <p:spPr>
          <a:xfrm>
            <a:off x="3567356" y="1905000"/>
            <a:ext cx="169790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 conversion</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5943600" y="2286000"/>
            <a:ext cx="1748171" cy="369332"/>
          </a:xfrm>
          <a:prstGeom prst="rect">
            <a:avLst/>
          </a:prstGeom>
          <a:noFill/>
        </p:spPr>
        <p:txBody>
          <a:bodyPr wrap="none" rtlCol="0">
            <a:spAutoFit/>
          </a:bodyPr>
          <a:lstStyle/>
          <a:p>
            <a:r>
              <a:rPr lang="en-US" dirty="0" smtClean="0">
                <a:solidFill>
                  <a:schemeClr val="tx2">
                    <a:lumMod val="60000"/>
                    <a:lumOff val="40000"/>
                  </a:schemeClr>
                </a:solidFill>
              </a:rPr>
              <a:t>Starting material</a:t>
            </a:r>
            <a:endParaRPr lang="en-US" dirty="0">
              <a:solidFill>
                <a:schemeClr val="tx2">
                  <a:lumMod val="60000"/>
                  <a:lumOff val="40000"/>
                </a:schemeClr>
              </a:solidFill>
            </a:endParaRPr>
          </a:p>
        </p:txBody>
      </p:sp>
      <p:sp>
        <p:nvSpPr>
          <p:cNvPr id="11" name="TextBox 10"/>
          <p:cNvSpPr txBox="1"/>
          <p:nvPr/>
        </p:nvSpPr>
        <p:spPr>
          <a:xfrm>
            <a:off x="6565758" y="4648200"/>
            <a:ext cx="919932" cy="369332"/>
          </a:xfrm>
          <a:prstGeom prst="rect">
            <a:avLst/>
          </a:prstGeom>
          <a:noFill/>
        </p:spPr>
        <p:txBody>
          <a:bodyPr wrap="none" rtlCol="0">
            <a:spAutoFit/>
          </a:bodyPr>
          <a:lstStyle/>
          <a:p>
            <a:r>
              <a:rPr lang="en-US" dirty="0" smtClean="0">
                <a:solidFill>
                  <a:schemeClr val="accent6"/>
                </a:solidFill>
              </a:rPr>
              <a:t>Product</a:t>
            </a:r>
            <a:endParaRPr lang="en-US" dirty="0">
              <a:solidFill>
                <a:schemeClr val="accent6"/>
              </a:solidFill>
            </a:endParaRPr>
          </a:p>
        </p:txBody>
      </p:sp>
    </p:spTree>
    <p:extLst>
      <p:ext uri="{BB962C8B-B14F-4D97-AF65-F5344CB8AC3E}">
        <p14:creationId xmlns:p14="http://schemas.microsoft.com/office/powerpoint/2010/main" val="3412474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31520" y="1143000"/>
            <a:ext cx="7423743" cy="4954649"/>
          </a:xfrm>
          <a:prstGeom prst="rect">
            <a:avLst/>
          </a:prstGeom>
        </p:spPr>
      </p:pic>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Rate of Reaction</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27</a:t>
            </a:fld>
            <a:endParaRPr lang="en-US"/>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7"/>
          <p:cNvSpPr txBox="1"/>
          <p:nvPr/>
        </p:nvSpPr>
        <p:spPr>
          <a:xfrm>
            <a:off x="3567356" y="1905000"/>
            <a:ext cx="182614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12% conversion</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5943600" y="2590800"/>
            <a:ext cx="1748171" cy="369332"/>
          </a:xfrm>
          <a:prstGeom prst="rect">
            <a:avLst/>
          </a:prstGeom>
          <a:noFill/>
        </p:spPr>
        <p:txBody>
          <a:bodyPr wrap="none" rtlCol="0">
            <a:spAutoFit/>
          </a:bodyPr>
          <a:lstStyle/>
          <a:p>
            <a:r>
              <a:rPr lang="en-US" dirty="0" smtClean="0">
                <a:solidFill>
                  <a:schemeClr val="tx2">
                    <a:lumMod val="60000"/>
                    <a:lumOff val="40000"/>
                  </a:schemeClr>
                </a:solidFill>
              </a:rPr>
              <a:t>Starting material</a:t>
            </a:r>
            <a:endParaRPr lang="en-US" dirty="0">
              <a:solidFill>
                <a:schemeClr val="tx2">
                  <a:lumMod val="60000"/>
                  <a:lumOff val="40000"/>
                </a:schemeClr>
              </a:solidFill>
            </a:endParaRPr>
          </a:p>
        </p:txBody>
      </p:sp>
      <p:sp>
        <p:nvSpPr>
          <p:cNvPr id="11" name="TextBox 10"/>
          <p:cNvSpPr txBox="1"/>
          <p:nvPr/>
        </p:nvSpPr>
        <p:spPr>
          <a:xfrm>
            <a:off x="6546265" y="4572000"/>
            <a:ext cx="919932" cy="369332"/>
          </a:xfrm>
          <a:prstGeom prst="rect">
            <a:avLst/>
          </a:prstGeom>
          <a:noFill/>
        </p:spPr>
        <p:txBody>
          <a:bodyPr wrap="none" rtlCol="0">
            <a:spAutoFit/>
          </a:bodyPr>
          <a:lstStyle/>
          <a:p>
            <a:r>
              <a:rPr lang="en-US" dirty="0" smtClean="0">
                <a:solidFill>
                  <a:schemeClr val="accent6"/>
                </a:solidFill>
              </a:rPr>
              <a:t>Product</a:t>
            </a:r>
            <a:endParaRPr lang="en-US" dirty="0">
              <a:solidFill>
                <a:schemeClr val="accent6"/>
              </a:solidFill>
            </a:endParaRPr>
          </a:p>
        </p:txBody>
      </p:sp>
    </p:spTree>
    <p:extLst>
      <p:ext uri="{BB962C8B-B14F-4D97-AF65-F5344CB8AC3E}">
        <p14:creationId xmlns:p14="http://schemas.microsoft.com/office/powerpoint/2010/main" val="4242809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Photochemical Quantum Yield</a:t>
            </a:r>
            <a:endParaRPr lang="en-US" sz="34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914400"/>
                <a:ext cx="8229600" cy="4525963"/>
              </a:xfrm>
            </p:spPr>
            <p:txBody>
              <a:bodyPr>
                <a:normAutofit/>
              </a:bodyPr>
              <a:lstStyle/>
              <a:p>
                <a:pPr indent="-283464"/>
                <a:r>
                  <a:rPr lang="en-US" sz="2600" dirty="0" smtClean="0">
                    <a:latin typeface="Arial" panose="020B0604020202020204" pitchFamily="34" charset="0"/>
                    <a:cs typeface="Arial" panose="020B0604020202020204" pitchFamily="34" charset="0"/>
                  </a:rPr>
                  <a:t>Heterogeneous quantum yield</a:t>
                </a:r>
              </a:p>
              <a:p>
                <a:pPr lvl="1"/>
                <a:r>
                  <a:rPr lang="en-US" sz="2600" dirty="0" smtClean="0">
                    <a:latin typeface="Arial" panose="020B0604020202020204" pitchFamily="34" charset="0"/>
                    <a:cs typeface="Arial" panose="020B0604020202020204" pitchFamily="34" charset="0"/>
                  </a:rPr>
                  <a:t>Number of reactions per photon strike  </a:t>
                </a:r>
                <a:r>
                  <a:rPr lang="en-US" dirty="0" smtClean="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Φ</m:t>
                        </m:r>
                      </m:e>
                      <m:sub>
                        <m:r>
                          <m:rPr>
                            <m:sty m:val="p"/>
                          </m:rPr>
                          <a:rPr lang="en-US">
                            <a:latin typeface="Cambria Math"/>
                          </a:rPr>
                          <m:t>rxn</m:t>
                        </m:r>
                      </m:sub>
                    </m:sSub>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a:rPr>
                              <m:t>R</m:t>
                            </m:r>
                            <m:r>
                              <m:rPr>
                                <m:sty m:val="p"/>
                              </m:rPr>
                              <a:rPr lang="en-US" baseline="30000">
                                <a:latin typeface="Cambria Math" panose="02040503050406030204" pitchFamily="18" charset="0"/>
                              </a:rPr>
                              <m:t>in</m:t>
                            </m:r>
                          </m:e>
                          <m:sub>
                            <m:r>
                              <m:rPr>
                                <m:sty m:val="p"/>
                              </m:rPr>
                              <a:rPr lang="en-US">
                                <a:latin typeface="Cambria Math"/>
                              </a:rPr>
                              <m:t>rxn</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R</m:t>
                            </m:r>
                            <m:r>
                              <m:rPr>
                                <m:sty m:val="p"/>
                              </m:rPr>
                              <a:rPr lang="en-US" baseline="30000">
                                <a:latin typeface="Cambria Math" panose="02040503050406030204" pitchFamily="18" charset="0"/>
                              </a:rPr>
                              <m:t>in</m:t>
                            </m:r>
                          </m:e>
                          <m:sub>
                            <m:r>
                              <m:rPr>
                                <m:sty m:val="p"/>
                              </m:rPr>
                              <a:rPr lang="en-US">
                                <a:latin typeface="Cambria Math"/>
                              </a:rPr>
                              <m:t>std</m:t>
                            </m:r>
                          </m:sub>
                        </m:sSub>
                      </m:den>
                    </m:f>
                    <m:sSub>
                      <m:sSubPr>
                        <m:ctrlPr>
                          <a:rPr lang="en-US" i="1">
                            <a:latin typeface="Cambria Math" panose="02040503050406030204" pitchFamily="18" charset="0"/>
                          </a:rPr>
                        </m:ctrlPr>
                      </m:sSubPr>
                      <m:e>
                        <m:r>
                          <m:rPr>
                            <m:sty m:val="p"/>
                          </m:rPr>
                          <a:rPr lang="en-US">
                            <a:latin typeface="Cambria Math"/>
                          </a:rPr>
                          <m:t>Φ</m:t>
                        </m:r>
                      </m:e>
                      <m:sub>
                        <m:r>
                          <m:rPr>
                            <m:sty m:val="p"/>
                          </m:rPr>
                          <a:rPr lang="en-US">
                            <a:latin typeface="Cambria Math"/>
                          </a:rPr>
                          <m:t>std</m:t>
                        </m:r>
                      </m:sub>
                    </m:sSub>
                  </m:oMath>
                </a14:m>
                <a:endParaRPr lang="en-US" dirty="0" smtClean="0"/>
              </a:p>
              <a:p>
                <a:pPr lvl="1"/>
                <a:endParaRPr lang="en-US" sz="1200" dirty="0"/>
              </a:p>
              <a:p>
                <a:pPr marL="347472" lvl="1">
                  <a:buFont typeface="Arial" panose="020B0604020202020204" pitchFamily="34" charset="0"/>
                  <a:buChar char="•"/>
                </a:pPr>
                <a:r>
                  <a:rPr lang="en-US" sz="2600" dirty="0" smtClean="0">
                    <a:latin typeface="Arial" panose="020B0604020202020204" pitchFamily="34" charset="0"/>
                    <a:cs typeface="Arial" panose="020B0604020202020204" pitchFamily="34" charset="0"/>
                  </a:rPr>
                  <a:t>Standard Reaction</a:t>
                </a:r>
                <a:endParaRPr lang="en-US" sz="26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914400"/>
                <a:ext cx="8229600" cy="4525963"/>
              </a:xfrm>
              <a:blipFill rotWithShape="0">
                <a:blip r:embed="rId4"/>
                <a:stretch>
                  <a:fillRect l="-370"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7FE373F-E409-40BB-981C-8514BEB87737}" type="slidenum">
              <a:rPr lang="en-US" smtClean="0"/>
              <a:t>28</a:t>
            </a:fld>
            <a:endParaRPr lang="en-US"/>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TextBox 6"/>
          <p:cNvSpPr txBox="1"/>
          <p:nvPr/>
        </p:nvSpPr>
        <p:spPr>
          <a:xfrm>
            <a:off x="838199" y="6412468"/>
            <a:ext cx="7543801"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Serpone</a:t>
            </a:r>
            <a:r>
              <a:rPr lang="en-US" dirty="0">
                <a:latin typeface="Arial" panose="020B0604020202020204" pitchFamily="34" charset="0"/>
                <a:cs typeface="Arial" panose="020B0604020202020204" pitchFamily="34" charset="0"/>
              </a:rPr>
              <a:t>, N.; </a:t>
            </a:r>
            <a:r>
              <a:rPr lang="en-US" dirty="0" err="1">
                <a:latin typeface="Arial" panose="020B0604020202020204" pitchFamily="34" charset="0"/>
                <a:cs typeface="Arial" panose="020B0604020202020204" pitchFamily="34" charset="0"/>
              </a:rPr>
              <a:t>Salinaro</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 </a:t>
            </a:r>
            <a:r>
              <a:rPr lang="en-US" i="1" dirty="0">
                <a:latin typeface="Arial" panose="020B0604020202020204" pitchFamily="34" charset="0"/>
                <a:cs typeface="Arial" panose="020B0604020202020204" pitchFamily="34" charset="0"/>
              </a:rPr>
              <a:t>Pure and Appl. Chem. </a:t>
            </a:r>
            <a:r>
              <a:rPr lang="en-US" b="1" dirty="0">
                <a:latin typeface="Arial" panose="020B0604020202020204" pitchFamily="34" charset="0"/>
                <a:cs typeface="Arial" panose="020B0604020202020204" pitchFamily="34" charset="0"/>
              </a:rPr>
              <a:t>1999,</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71</a:t>
            </a:r>
            <a:r>
              <a:rPr lang="en-US" dirty="0">
                <a:latin typeface="Arial" panose="020B0604020202020204" pitchFamily="34" charset="0"/>
                <a:cs typeface="Arial" panose="020B0604020202020204" pitchFamily="34" charset="0"/>
              </a:rPr>
              <a:t>, 303-320.</a:t>
            </a:r>
          </a:p>
        </p:txBody>
      </p:sp>
      <mc:AlternateContent xmlns:mc="http://schemas.openxmlformats.org/markup-compatibility/2006" xmlns:a14="http://schemas.microsoft.com/office/drawing/2010/main">
        <mc:Choice Requires="a14">
          <p:sp>
            <p:nvSpPr>
              <p:cNvPr id="9" name="Rectangle 8"/>
              <p:cNvSpPr/>
              <p:nvPr/>
            </p:nvSpPr>
            <p:spPr>
              <a:xfrm>
                <a:off x="2971800" y="5628382"/>
                <a:ext cx="2871503" cy="107721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000" i="1" smtClean="0">
                              <a:solidFill>
                                <a:schemeClr val="tx1"/>
                              </a:solidFill>
                              <a:latin typeface="Cambria Math" panose="02040503050406030204" pitchFamily="18" charset="0"/>
                            </a:rPr>
                          </m:ctrlPr>
                        </m:sSubPr>
                        <m:e>
                          <m:r>
                            <m:rPr>
                              <m:sty m:val="p"/>
                            </m:rPr>
                            <a:rPr lang="en-US" sz="3000" i="0">
                              <a:solidFill>
                                <a:schemeClr val="tx1"/>
                              </a:solidFill>
                              <a:latin typeface="Cambria Math"/>
                            </a:rPr>
                            <m:t>Φ</m:t>
                          </m:r>
                        </m:e>
                        <m:sub>
                          <m:r>
                            <m:rPr>
                              <m:sty m:val="p"/>
                            </m:rPr>
                            <a:rPr lang="en-US" sz="3000" b="0" i="0" smtClean="0">
                              <a:solidFill>
                                <a:schemeClr val="tx1"/>
                              </a:solidFill>
                              <a:latin typeface="Cambria Math" panose="02040503050406030204" pitchFamily="18" charset="0"/>
                            </a:rPr>
                            <m:t>std</m:t>
                          </m:r>
                        </m:sub>
                      </m:sSub>
                      <m:r>
                        <a:rPr lang="en-US" sz="3000" b="0" i="0" smtClean="0">
                          <a:solidFill>
                            <a:schemeClr val="tx1"/>
                          </a:solidFill>
                          <a:latin typeface="Cambria Math" panose="02040503050406030204" pitchFamily="18" charset="0"/>
                        </a:rPr>
                        <m:t>=</m:t>
                      </m:r>
                      <m:r>
                        <a:rPr lang="en-US" sz="3000" b="0" i="0" smtClean="0">
                          <a:solidFill>
                            <a:schemeClr val="tx1"/>
                          </a:solidFill>
                          <a:latin typeface="Cambria Math"/>
                        </a:rPr>
                        <m:t>0.22</m:t>
                      </m:r>
                    </m:oMath>
                  </m:oMathPara>
                </a14:m>
                <a:endParaRPr lang="en-US" sz="3000" b="0" dirty="0" smtClean="0">
                  <a:solidFill>
                    <a:schemeClr val="tx1"/>
                  </a:solidFill>
                  <a:latin typeface="Arial" panose="020B0604020202020204" pitchFamily="34" charset="0"/>
                  <a:cs typeface="Arial" panose="020B0604020202020204" pitchFamily="34" charset="0"/>
                </a:endParaRPr>
              </a:p>
              <a:p>
                <a:endParaRPr lang="en-US" sz="3200" dirty="0">
                  <a:solidFill>
                    <a:schemeClr val="tx1"/>
                  </a:solidFill>
                  <a:latin typeface="Arial" panose="020B0604020202020204" pitchFamily="34" charset="0"/>
                  <a:cs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971800" y="5628382"/>
                <a:ext cx="2871503" cy="1077218"/>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2230968163"/>
              </p:ext>
            </p:extLst>
          </p:nvPr>
        </p:nvGraphicFramePr>
        <p:xfrm>
          <a:off x="1953744" y="3626900"/>
          <a:ext cx="5209056" cy="1935700"/>
        </p:xfrm>
        <a:graphic>
          <a:graphicData uri="http://schemas.openxmlformats.org/presentationml/2006/ole">
            <mc:AlternateContent xmlns:mc="http://schemas.openxmlformats.org/markup-compatibility/2006">
              <mc:Choice xmlns:v="urn:schemas-microsoft-com:vml" Requires="v">
                <p:oleObj spid="_x0000_s9807" name="CS ChemDraw Drawing" r:id="rId7" imgW="5725176" imgH="2127077" progId="ChemDraw.Document.6.0">
                  <p:embed/>
                </p:oleObj>
              </mc:Choice>
              <mc:Fallback>
                <p:oleObj name="CS ChemDraw Drawing" r:id="rId7" imgW="5725176" imgH="2127077" progId="ChemDraw.Document.6.0">
                  <p:embed/>
                  <p:pic>
                    <p:nvPicPr>
                      <p:cNvPr id="0" name=""/>
                      <p:cNvPicPr/>
                      <p:nvPr/>
                    </p:nvPicPr>
                    <p:blipFill>
                      <a:blip r:embed="rId8"/>
                      <a:stretch>
                        <a:fillRect/>
                      </a:stretch>
                    </p:blipFill>
                    <p:spPr>
                      <a:xfrm>
                        <a:off x="1953744" y="3626900"/>
                        <a:ext cx="5209056" cy="1935700"/>
                      </a:xfrm>
                      <a:prstGeom prst="rect">
                        <a:avLst/>
                      </a:prstGeom>
                    </p:spPr>
                  </p:pic>
                </p:oleObj>
              </mc:Fallback>
            </mc:AlternateContent>
          </a:graphicData>
        </a:graphic>
      </p:graphicFrame>
    </p:spTree>
    <p:extLst>
      <p:ext uri="{BB962C8B-B14F-4D97-AF65-F5344CB8AC3E}">
        <p14:creationId xmlns:p14="http://schemas.microsoft.com/office/powerpoint/2010/main" val="539663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Photochemical Quantum Yields</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29</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44223705"/>
              </p:ext>
            </p:extLst>
          </p:nvPr>
        </p:nvGraphicFramePr>
        <p:xfrm>
          <a:off x="533400" y="2819400"/>
          <a:ext cx="7924800" cy="2834640"/>
        </p:xfrm>
        <a:graphic>
          <a:graphicData uri="http://schemas.openxmlformats.org/drawingml/2006/table">
            <a:tbl>
              <a:tblPr>
                <a:tableStyleId>{ED083AE6-46FA-4A59-8FB0-9F97EB10719F}</a:tableStyleId>
              </a:tblPr>
              <a:tblGrid>
                <a:gridCol w="2194560"/>
                <a:gridCol w="2758440"/>
                <a:gridCol w="2971800"/>
              </a:tblGrid>
              <a:tr h="457200">
                <a:tc>
                  <a:txBody>
                    <a:bodyPr/>
                    <a:lstStyle/>
                    <a:p>
                      <a:pPr algn="l" fontAlgn="b">
                        <a:spcBef>
                          <a:spcPts val="0"/>
                        </a:spcBef>
                        <a:spcAft>
                          <a:spcPts val="600"/>
                        </a:spcAft>
                      </a:pPr>
                      <a:r>
                        <a:rPr lang="en-US" sz="2600" u="none" strike="noStrike" baseline="0" dirty="0">
                          <a:effectLst/>
                        </a:rPr>
                        <a:t>MOF</a:t>
                      </a:r>
                      <a:endParaRPr lang="en-US" sz="2600" b="1" i="0" u="none" strike="noStrike" baseline="0" dirty="0">
                        <a:solidFill>
                          <a:srgbClr val="FFFFFF"/>
                        </a:solidFill>
                        <a:effectLst/>
                        <a:latin typeface="Arial"/>
                      </a:endParaRPr>
                    </a:p>
                  </a:txBody>
                  <a:tcPr marR="274320" marT="91440" marB="91440" anchor="b"/>
                </a:tc>
                <a:tc>
                  <a:txBody>
                    <a:bodyPr/>
                    <a:lstStyle/>
                    <a:p>
                      <a:pPr algn="l" fontAlgn="b">
                        <a:spcBef>
                          <a:spcPts val="0"/>
                        </a:spcBef>
                        <a:spcAft>
                          <a:spcPts val="600"/>
                        </a:spcAft>
                      </a:pPr>
                      <a:r>
                        <a:rPr lang="en-US" sz="2600" u="none" strike="noStrike" baseline="0" dirty="0">
                          <a:effectLst/>
                        </a:rPr>
                        <a:t>Rate </a:t>
                      </a:r>
                      <a:r>
                        <a:rPr lang="en-US" sz="2600" u="none" strike="noStrike" baseline="0" dirty="0" smtClean="0">
                          <a:effectLst/>
                        </a:rPr>
                        <a:t>(µM/</a:t>
                      </a:r>
                      <a:r>
                        <a:rPr lang="en-US" sz="2600" u="none" strike="noStrike" baseline="0" dirty="0" err="1" smtClean="0">
                          <a:effectLst/>
                        </a:rPr>
                        <a:t>Lmin</a:t>
                      </a:r>
                      <a:r>
                        <a:rPr lang="en-US" sz="2600" u="none" strike="noStrike" baseline="0" dirty="0">
                          <a:effectLst/>
                        </a:rPr>
                        <a:t>)</a:t>
                      </a:r>
                      <a:endParaRPr lang="en-US" sz="2600" b="1" i="0" u="none" strike="noStrike" baseline="0" dirty="0">
                        <a:solidFill>
                          <a:srgbClr val="FFFFFF"/>
                        </a:solidFill>
                        <a:effectLst/>
                        <a:latin typeface="Arial"/>
                      </a:endParaRPr>
                    </a:p>
                  </a:txBody>
                  <a:tcPr marR="274320" marT="91440" marB="91440" anchor="b"/>
                </a:tc>
                <a:tc>
                  <a:txBody>
                    <a:bodyPr/>
                    <a:lstStyle/>
                    <a:p>
                      <a:pPr algn="l" fontAlgn="b">
                        <a:spcBef>
                          <a:spcPts val="0"/>
                        </a:spcBef>
                        <a:spcAft>
                          <a:spcPts val="600"/>
                        </a:spcAft>
                      </a:pPr>
                      <a:r>
                        <a:rPr lang="en-US" sz="2600" u="none" strike="noStrike" baseline="0" dirty="0">
                          <a:effectLst/>
                        </a:rPr>
                        <a:t>Quantum Yield</a:t>
                      </a:r>
                      <a:endParaRPr lang="en-US" sz="2600" b="1" i="0" u="none" strike="noStrike" baseline="0" dirty="0">
                        <a:solidFill>
                          <a:srgbClr val="FFFFFF"/>
                        </a:solidFill>
                        <a:effectLst/>
                        <a:latin typeface="Arial"/>
                      </a:endParaRPr>
                    </a:p>
                  </a:txBody>
                  <a:tcPr marR="274320" marT="91440" marB="91440" anchor="b"/>
                </a:tc>
              </a:tr>
              <a:tr h="563880">
                <a:tc>
                  <a:txBody>
                    <a:bodyPr/>
                    <a:lstStyle/>
                    <a:p>
                      <a:pPr algn="l" fontAlgn="b">
                        <a:spcBef>
                          <a:spcPts val="0"/>
                        </a:spcBef>
                        <a:spcAft>
                          <a:spcPts val="600"/>
                        </a:spcAft>
                      </a:pPr>
                      <a:r>
                        <a:rPr lang="en-US" sz="2600" u="none" strike="noStrike" dirty="0" smtClean="0">
                          <a:effectLst/>
                        </a:rPr>
                        <a:t>Standard</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-239.0 +/-</a:t>
                      </a:r>
                      <a:r>
                        <a:rPr lang="en-US" sz="2600" b="0" i="0" u="none" strike="noStrike" baseline="0" dirty="0" smtClean="0">
                          <a:solidFill>
                            <a:srgbClr val="000000"/>
                          </a:solidFill>
                          <a:effectLst/>
                          <a:latin typeface="Arial"/>
                        </a:rPr>
                        <a:t> 19.2</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0.22 +/- 0.04</a:t>
                      </a:r>
                      <a:endParaRPr lang="en-US" sz="2600" b="0" i="0" u="none" strike="noStrike" dirty="0">
                        <a:solidFill>
                          <a:srgbClr val="000000"/>
                        </a:solidFill>
                        <a:effectLst/>
                        <a:latin typeface="Arial"/>
                      </a:endParaRPr>
                    </a:p>
                  </a:txBody>
                  <a:tcPr marR="274320" marT="0" marB="91440" anchor="b"/>
                </a:tc>
              </a:tr>
              <a:tr h="571500">
                <a:tc>
                  <a:txBody>
                    <a:bodyPr/>
                    <a:lstStyle/>
                    <a:p>
                      <a:pPr algn="l" fontAlgn="b">
                        <a:spcBef>
                          <a:spcPts val="0"/>
                        </a:spcBef>
                        <a:spcAft>
                          <a:spcPts val="600"/>
                        </a:spcAft>
                      </a:pPr>
                      <a:r>
                        <a:rPr lang="en-US" sz="2600" u="none" strike="noStrike" dirty="0">
                          <a:effectLst/>
                        </a:rPr>
                        <a:t>MIL-125-NH</a:t>
                      </a:r>
                      <a:r>
                        <a:rPr lang="en-US" sz="2600" u="none" strike="noStrike" baseline="-25000" dirty="0">
                          <a:effectLst/>
                        </a:rPr>
                        <a:t>2</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-40.5 +/-</a:t>
                      </a:r>
                      <a:r>
                        <a:rPr lang="en-US" sz="2600" b="0" i="0" u="none" strike="noStrike" baseline="0" dirty="0" smtClean="0">
                          <a:solidFill>
                            <a:srgbClr val="000000"/>
                          </a:solidFill>
                          <a:effectLst/>
                          <a:latin typeface="Arial"/>
                        </a:rPr>
                        <a:t> 9.0</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0.037 +/- 0.011</a:t>
                      </a:r>
                      <a:endParaRPr lang="en-US" sz="2600" b="0" i="0" u="none" strike="noStrike" dirty="0">
                        <a:solidFill>
                          <a:srgbClr val="000000"/>
                        </a:solidFill>
                        <a:effectLst/>
                        <a:latin typeface="Arial"/>
                      </a:endParaRPr>
                    </a:p>
                  </a:txBody>
                  <a:tcPr marR="274320" marT="0" marB="91440" anchor="b"/>
                </a:tc>
              </a:tr>
              <a:tr h="571500">
                <a:tc>
                  <a:txBody>
                    <a:bodyPr/>
                    <a:lstStyle/>
                    <a:p>
                      <a:pPr algn="l" fontAlgn="b">
                        <a:spcBef>
                          <a:spcPts val="0"/>
                        </a:spcBef>
                        <a:spcAft>
                          <a:spcPts val="600"/>
                        </a:spcAft>
                      </a:pPr>
                      <a:r>
                        <a:rPr lang="en-US" sz="2600" u="none" strike="noStrike" dirty="0" smtClean="0">
                          <a:effectLst/>
                        </a:rPr>
                        <a:t>MIL-47-NH</a:t>
                      </a:r>
                      <a:r>
                        <a:rPr lang="en-US" sz="3000" u="none" strike="noStrike" baseline="-25000" dirty="0" smtClean="0">
                          <a:effectLst/>
                        </a:rPr>
                        <a:t>2</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-5.0 +/- 4.8</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0.0046 +/- 0.0045</a:t>
                      </a:r>
                      <a:endParaRPr lang="en-US" sz="2600" b="0" i="0" u="none" strike="noStrike" dirty="0">
                        <a:solidFill>
                          <a:srgbClr val="000000"/>
                        </a:solidFill>
                        <a:effectLst/>
                        <a:latin typeface="Arial"/>
                      </a:endParaRPr>
                    </a:p>
                  </a:txBody>
                  <a:tcPr marR="274320" marT="0" marB="91440" anchor="b"/>
                </a:tc>
              </a:tr>
              <a:tr h="533400">
                <a:tc>
                  <a:txBody>
                    <a:bodyPr/>
                    <a:lstStyle/>
                    <a:p>
                      <a:pPr algn="l" fontAlgn="b">
                        <a:spcBef>
                          <a:spcPts val="0"/>
                        </a:spcBef>
                        <a:spcAft>
                          <a:spcPts val="0"/>
                        </a:spcAft>
                      </a:pPr>
                      <a:r>
                        <a:rPr lang="en-US" sz="2600" u="none" strike="noStrike" dirty="0">
                          <a:effectLst/>
                        </a:rPr>
                        <a:t>UiO-66-NH</a:t>
                      </a:r>
                      <a:r>
                        <a:rPr lang="en-US" sz="3000" u="none" strike="noStrike" baseline="-25000" dirty="0">
                          <a:effectLst/>
                        </a:rPr>
                        <a:t>2</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-43.7 +/- 3.5</a:t>
                      </a:r>
                      <a:endParaRPr lang="en-US" sz="2600" b="0" i="0" u="none" strike="noStrike" dirty="0">
                        <a:solidFill>
                          <a:srgbClr val="000000"/>
                        </a:solidFill>
                        <a:effectLst/>
                        <a:latin typeface="Arial"/>
                      </a:endParaRPr>
                    </a:p>
                  </a:txBody>
                  <a:tcPr marR="274320" marT="0" marB="91440" anchor="b"/>
                </a:tc>
                <a:tc>
                  <a:txBody>
                    <a:bodyPr/>
                    <a:lstStyle/>
                    <a:p>
                      <a:pPr algn="l" fontAlgn="b">
                        <a:spcBef>
                          <a:spcPts val="0"/>
                        </a:spcBef>
                        <a:spcAft>
                          <a:spcPts val="600"/>
                        </a:spcAft>
                      </a:pPr>
                      <a:r>
                        <a:rPr lang="en-US" sz="2600" b="0" i="0" u="none" strike="noStrike" dirty="0" smtClean="0">
                          <a:solidFill>
                            <a:srgbClr val="000000"/>
                          </a:solidFill>
                          <a:effectLst/>
                          <a:latin typeface="Arial"/>
                        </a:rPr>
                        <a:t>0.040</a:t>
                      </a:r>
                      <a:r>
                        <a:rPr lang="en-US" sz="2600" b="0" i="0" u="none" strike="noStrike" baseline="0" dirty="0" smtClean="0">
                          <a:solidFill>
                            <a:srgbClr val="000000"/>
                          </a:solidFill>
                          <a:effectLst/>
                          <a:latin typeface="Arial"/>
                        </a:rPr>
                        <a:t> +/-0.009</a:t>
                      </a:r>
                      <a:endParaRPr lang="en-US" sz="2600" b="0" i="0" u="none" strike="noStrike" dirty="0">
                        <a:solidFill>
                          <a:srgbClr val="000000"/>
                        </a:solidFill>
                        <a:effectLst/>
                        <a:latin typeface="Arial"/>
                      </a:endParaRPr>
                    </a:p>
                  </a:txBody>
                  <a:tcPr marR="274320" marT="0" marB="91440" anchor="b"/>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2514600" y="1295400"/>
                <a:ext cx="3429000" cy="8805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latin typeface="Cambria Math" panose="02040503050406030204" pitchFamily="18" charset="0"/>
                            </a:rPr>
                          </m:ctrlPr>
                        </m:sSubPr>
                        <m:e>
                          <m:r>
                            <m:rPr>
                              <m:sty m:val="p"/>
                            </m:rPr>
                            <a:rPr lang="en-US" sz="2500">
                              <a:latin typeface="Cambria Math"/>
                            </a:rPr>
                            <m:t>Φ</m:t>
                          </m:r>
                        </m:e>
                        <m:sub>
                          <m:r>
                            <m:rPr>
                              <m:sty m:val="p"/>
                            </m:rPr>
                            <a:rPr lang="en-US" sz="2500">
                              <a:latin typeface="Cambria Math"/>
                            </a:rPr>
                            <m:t>rxn</m:t>
                          </m:r>
                        </m:sub>
                      </m:sSub>
                      <m:r>
                        <a:rPr lang="en-US" sz="2500">
                          <a:latin typeface="Cambria Math"/>
                        </a:rPr>
                        <m:t>=</m:t>
                      </m:r>
                      <m:f>
                        <m:fPr>
                          <m:ctrlPr>
                            <a:rPr lang="en-US" sz="2500" i="1" smtClean="0">
                              <a:latin typeface="Cambria Math" panose="02040503050406030204" pitchFamily="18" charset="0"/>
                            </a:rPr>
                          </m:ctrlPr>
                        </m:fPr>
                        <m:num>
                          <m:sSub>
                            <m:sSubPr>
                              <m:ctrlPr>
                                <a:rPr lang="en-US" sz="2500" i="1">
                                  <a:latin typeface="Cambria Math" panose="02040503050406030204" pitchFamily="18" charset="0"/>
                                </a:rPr>
                              </m:ctrlPr>
                            </m:sSubPr>
                            <m:e>
                              <m:r>
                                <m:rPr>
                                  <m:sty m:val="p"/>
                                </m:rPr>
                                <a:rPr lang="en-US" sz="2500">
                                  <a:latin typeface="Cambria Math"/>
                                </a:rPr>
                                <m:t>R</m:t>
                              </m:r>
                              <m:r>
                                <m:rPr>
                                  <m:sty m:val="p"/>
                                </m:rPr>
                                <a:rPr lang="en-US" sz="2500" b="0" i="0" baseline="30000" smtClean="0">
                                  <a:latin typeface="Cambria Math" panose="02040503050406030204" pitchFamily="18" charset="0"/>
                                </a:rPr>
                                <m:t>in</m:t>
                              </m:r>
                            </m:e>
                            <m:sub>
                              <m:r>
                                <m:rPr>
                                  <m:sty m:val="p"/>
                                </m:rPr>
                                <a:rPr lang="en-US" sz="2500">
                                  <a:latin typeface="Cambria Math"/>
                                </a:rPr>
                                <m:t>rxn</m:t>
                              </m:r>
                            </m:sub>
                          </m:sSub>
                        </m:num>
                        <m:den>
                          <m:sSub>
                            <m:sSubPr>
                              <m:ctrlPr>
                                <a:rPr lang="en-US" sz="2500" i="1">
                                  <a:latin typeface="Cambria Math" panose="02040503050406030204" pitchFamily="18" charset="0"/>
                                </a:rPr>
                              </m:ctrlPr>
                            </m:sSubPr>
                            <m:e>
                              <m:r>
                                <m:rPr>
                                  <m:sty m:val="p"/>
                                </m:rPr>
                                <a:rPr lang="en-US" sz="2500" b="0" i="0" smtClean="0">
                                  <a:latin typeface="Cambria Math" panose="02040503050406030204" pitchFamily="18" charset="0"/>
                                </a:rPr>
                                <m:t>R</m:t>
                              </m:r>
                              <m:r>
                                <m:rPr>
                                  <m:sty m:val="p"/>
                                </m:rPr>
                                <a:rPr lang="en-US" sz="2500" b="0" i="0" baseline="30000" smtClean="0">
                                  <a:latin typeface="Cambria Math" panose="02040503050406030204" pitchFamily="18" charset="0"/>
                                </a:rPr>
                                <m:t>in</m:t>
                              </m:r>
                            </m:e>
                            <m:sub>
                              <m:r>
                                <m:rPr>
                                  <m:sty m:val="p"/>
                                </m:rPr>
                                <a:rPr lang="en-US" sz="2500">
                                  <a:latin typeface="Cambria Math"/>
                                </a:rPr>
                                <m:t>std</m:t>
                              </m:r>
                            </m:sub>
                          </m:sSub>
                        </m:den>
                      </m:f>
                      <m:sSub>
                        <m:sSubPr>
                          <m:ctrlPr>
                            <a:rPr lang="en-US" sz="2500" i="1">
                              <a:latin typeface="Cambria Math" panose="02040503050406030204" pitchFamily="18" charset="0"/>
                            </a:rPr>
                          </m:ctrlPr>
                        </m:sSubPr>
                        <m:e>
                          <m:r>
                            <m:rPr>
                              <m:sty m:val="p"/>
                            </m:rPr>
                            <a:rPr lang="en-US" sz="2500">
                              <a:latin typeface="Cambria Math"/>
                            </a:rPr>
                            <m:t>Φ</m:t>
                          </m:r>
                        </m:e>
                        <m:sub>
                          <m:r>
                            <m:rPr>
                              <m:sty m:val="p"/>
                            </m:rPr>
                            <a:rPr lang="en-US" sz="2500">
                              <a:latin typeface="Cambria Math"/>
                            </a:rPr>
                            <m:t>std</m:t>
                          </m:r>
                        </m:sub>
                      </m:sSub>
                    </m:oMath>
                  </m:oMathPara>
                </a14:m>
                <a:endParaRPr lang="en-US" sz="2500" dirty="0">
                  <a:latin typeface="Arial" panose="020B060402020202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514600" y="1295400"/>
                <a:ext cx="3429000" cy="88056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8534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8" y="835891"/>
            <a:ext cx="9067800" cy="13739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098" y="4538647"/>
            <a:ext cx="1850137" cy="1839971"/>
          </a:xfrm>
          <a:prstGeom prst="rect">
            <a:avLst/>
          </a:prstGeom>
        </p:spPr>
      </p:pic>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Photoredox catalysis</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Content Placeholder 2"/>
          <p:cNvSpPr>
            <a:spLocks noGrp="1"/>
          </p:cNvSpPr>
          <p:nvPr>
            <p:ph idx="1"/>
          </p:nvPr>
        </p:nvSpPr>
        <p:spPr>
          <a:xfrm>
            <a:off x="-17462" y="2712227"/>
            <a:ext cx="9067800" cy="3372263"/>
          </a:xfrm>
        </p:spPr>
        <p:txBody>
          <a:bodyPr>
            <a:normAutofit/>
          </a:bodyPr>
          <a:lstStyle/>
          <a:p>
            <a:pPr indent="-347472"/>
            <a:r>
              <a:rPr lang="en-US" sz="2400" dirty="0" smtClean="0">
                <a:latin typeface="Arial" panose="020B0604020202020204" pitchFamily="34" charset="0"/>
                <a:cs typeface="Arial" panose="020B0604020202020204" pitchFamily="34" charset="0"/>
              </a:rPr>
              <a:t>Homogeneous </a:t>
            </a:r>
            <a:r>
              <a:rPr lang="en-US" sz="2400" dirty="0">
                <a:latin typeface="Arial" panose="020B0604020202020204" pitchFamily="34" charset="0"/>
                <a:cs typeface="Arial" panose="020B0604020202020204" pitchFamily="34" charset="0"/>
              </a:rPr>
              <a:t>(HOMO-LUMO </a:t>
            </a:r>
            <a:r>
              <a:rPr lang="en-US" sz="2400" dirty="0" smtClean="0">
                <a:latin typeface="Arial" panose="020B0604020202020204" pitchFamily="34" charset="0"/>
                <a:cs typeface="Arial" panose="020B0604020202020204" pitchFamily="34" charset="0"/>
              </a:rPr>
              <a:t>excitation)</a:t>
            </a:r>
            <a:endParaRPr lang="en-US" sz="2400" dirty="0">
              <a:latin typeface="Arial" panose="020B0604020202020204" pitchFamily="34" charset="0"/>
              <a:cs typeface="Arial" panose="020B0604020202020204" pitchFamily="34" charset="0"/>
            </a:endParaRPr>
          </a:p>
          <a:p>
            <a:pPr lvl="1" indent="-347472"/>
            <a:r>
              <a:rPr lang="en-US" sz="2400" dirty="0" smtClean="0">
                <a:latin typeface="Arial" panose="020B0604020202020204" pitchFamily="34" charset="0"/>
                <a:cs typeface="Arial" panose="020B0604020202020204" pitchFamily="34" charset="0"/>
              </a:rPr>
              <a:t>Molecular catalyst</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Ru(</a:t>
            </a:r>
            <a:r>
              <a:rPr lang="en-US" sz="2400" dirty="0" err="1" smtClean="0">
                <a:latin typeface="Arial" panose="020B0604020202020204" pitchFamily="34" charset="0"/>
                <a:cs typeface="Arial" panose="020B0604020202020204" pitchFamily="34" charset="0"/>
              </a:rPr>
              <a:t>bipy</a:t>
            </a:r>
            <a:r>
              <a:rPr lang="en-US" sz="2400" dirty="0" smtClean="0">
                <a:latin typeface="Arial" panose="020B0604020202020204" pitchFamily="34" charset="0"/>
                <a:cs typeface="Arial" panose="020B0604020202020204" pitchFamily="34" charset="0"/>
              </a:rPr>
              <a:t>)</a:t>
            </a:r>
            <a:r>
              <a:rPr lang="en-US" sz="2400" baseline="-25000" dirty="0" smtClean="0">
                <a:latin typeface="Arial" panose="020B0604020202020204" pitchFamily="34" charset="0"/>
                <a:cs typeface="Arial" panose="020B0604020202020204" pitchFamily="34" charset="0"/>
              </a:rPr>
              <a:t>3</a:t>
            </a:r>
            <a:r>
              <a:rPr lang="en-US" sz="2400" baseline="30000" dirty="0" smtClean="0">
                <a:latin typeface="Arial" panose="020B0604020202020204" pitchFamily="34" charset="0"/>
                <a:cs typeface="Arial" panose="020B0604020202020204" pitchFamily="34" charset="0"/>
              </a:rPr>
              <a:t>2+</a:t>
            </a:r>
          </a:p>
          <a:p>
            <a:pPr lvl="2" indent="-347472">
              <a:buFont typeface="Arial" panose="020B0604020202020204" pitchFamily="34" charset="0"/>
              <a:buChar char="−"/>
            </a:pPr>
            <a:r>
              <a:rPr lang="en-US" dirty="0" smtClean="0">
                <a:latin typeface="Arial" panose="020B0604020202020204" pitchFamily="34" charset="0"/>
                <a:cs typeface="Arial" panose="020B0604020202020204" pitchFamily="34" charset="0"/>
              </a:rPr>
              <a:t>Soluble</a:t>
            </a:r>
            <a:endParaRPr lang="en-US" dirty="0">
              <a:latin typeface="Arial" panose="020B0604020202020204" pitchFamily="34" charset="0"/>
              <a:cs typeface="Arial" panose="020B0604020202020204" pitchFamily="34" charset="0"/>
            </a:endParaRPr>
          </a:p>
          <a:p>
            <a:pPr marL="0" indent="-347472">
              <a:buNone/>
            </a:pPr>
            <a:endParaRPr lang="en-US" sz="2600" dirty="0">
              <a:latin typeface="Arial" panose="020B0604020202020204" pitchFamily="34" charset="0"/>
              <a:cs typeface="Arial" panose="020B0604020202020204" pitchFamily="34" charset="0"/>
            </a:endParaRPr>
          </a:p>
          <a:p>
            <a:pPr indent="-283464">
              <a:tabLst>
                <a:tab pos="403225" algn="l"/>
              </a:tabLst>
            </a:pPr>
            <a:r>
              <a:rPr lang="en-US" sz="2400" dirty="0">
                <a:latin typeface="Arial" panose="020B0604020202020204" pitchFamily="34" charset="0"/>
                <a:cs typeface="Arial" panose="020B0604020202020204" pitchFamily="34" charset="0"/>
              </a:rPr>
              <a:t>Heterogeneous </a:t>
            </a:r>
            <a:r>
              <a:rPr lang="en-US" sz="2400" dirty="0" smtClean="0">
                <a:latin typeface="Arial" panose="020B0604020202020204" pitchFamily="34" charset="0"/>
                <a:cs typeface="Arial" panose="020B0604020202020204" pitchFamily="34" charset="0"/>
              </a:rPr>
              <a:t>(generation </a:t>
            </a:r>
            <a:r>
              <a:rPr lang="en-US" sz="2400" dirty="0">
                <a:latin typeface="Arial" panose="020B0604020202020204" pitchFamily="34" charset="0"/>
                <a:cs typeface="Arial" panose="020B0604020202020204" pitchFamily="34" charset="0"/>
              </a:rPr>
              <a:t>of </a:t>
            </a:r>
            <a:r>
              <a:rPr lang="en-US" sz="2400" dirty="0" smtClean="0">
                <a:latin typeface="Arial" panose="020B0604020202020204" pitchFamily="34" charset="0"/>
                <a:cs typeface="Arial" panose="020B0604020202020204" pitchFamily="34" charset="0"/>
              </a:rPr>
              <a:t>e</a:t>
            </a:r>
            <a:r>
              <a:rPr lang="en-US" sz="2800" baseline="30000" dirty="0" smtClean="0">
                <a:latin typeface="Arial" panose="020B0604020202020204" pitchFamily="34" charset="0"/>
                <a:cs typeface="Arial" panose="020B0604020202020204" pitchFamily="34" charset="0"/>
              </a:rPr>
              <a:t>-</a:t>
            </a:r>
            <a:r>
              <a:rPr lang="en-US" sz="2400" dirty="0" smtClean="0">
                <a:latin typeface="Arial" panose="020B0604020202020204" pitchFamily="34" charset="0"/>
                <a:cs typeface="Arial" panose="020B0604020202020204" pitchFamily="34" charset="0"/>
              </a:rPr>
              <a:t>/hole pair)</a:t>
            </a:r>
          </a:p>
          <a:p>
            <a:pPr lvl="1" indent="-347472"/>
            <a:r>
              <a:rPr lang="en-US" sz="2400" dirty="0" smtClean="0">
                <a:latin typeface="Arial" panose="020B0604020202020204" pitchFamily="34" charset="0"/>
                <a:cs typeface="Arial" panose="020B0604020202020204" pitchFamily="34" charset="0"/>
              </a:rPr>
              <a:t>Solid-state catalyst: TiO</a:t>
            </a:r>
            <a:r>
              <a:rPr lang="en-US" baseline="-25000" dirty="0" smtClean="0">
                <a:latin typeface="Arial" panose="020B0604020202020204" pitchFamily="34" charset="0"/>
                <a:cs typeface="Arial" panose="020B0604020202020204" pitchFamily="34" charset="0"/>
              </a:rPr>
              <a:t>2</a:t>
            </a:r>
          </a:p>
          <a:p>
            <a:pPr lvl="2" indent="-347472">
              <a:buFont typeface="Arial" panose="020B0604020202020204" pitchFamily="34" charset="0"/>
              <a:buChar char="−"/>
            </a:pPr>
            <a:r>
              <a:rPr lang="en-US" dirty="0" smtClean="0">
                <a:latin typeface="Arial" panose="020B0604020202020204" pitchFamily="34" charset="0"/>
                <a:cs typeface="Arial" panose="020B0604020202020204" pitchFamily="34" charset="0"/>
              </a:rPr>
              <a:t>Insoluble</a:t>
            </a: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endParaRPr lang="en-US" sz="800" dirty="0" smtClean="0">
              <a:latin typeface="Arial" panose="020B0604020202020204" pitchFamily="34" charset="0"/>
              <a:cs typeface="Arial" panose="020B0604020202020204" pitchFamily="34" charset="0"/>
            </a:endParaRPr>
          </a:p>
          <a:p>
            <a:pPr indent="-347472"/>
            <a:endParaRPr lang="en-US" sz="2600" dirty="0" smtClean="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6040" y="2254555"/>
            <a:ext cx="1956770" cy="2226180"/>
          </a:xfrm>
          <a:prstGeom prst="rect">
            <a:avLst/>
          </a:prstGeom>
        </p:spPr>
      </p:pic>
    </p:spTree>
    <p:extLst>
      <p:ext uri="{BB962C8B-B14F-4D97-AF65-F5344CB8AC3E}">
        <p14:creationId xmlns:p14="http://schemas.microsoft.com/office/powerpoint/2010/main" val="20379197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Future Work</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8229600" cy="4525963"/>
          </a:xfrm>
        </p:spPr>
        <p:txBody>
          <a:bodyPr>
            <a:normAutofit/>
          </a:bodyPr>
          <a:lstStyle/>
          <a:p>
            <a:pPr indent="-283464"/>
            <a:r>
              <a:rPr lang="en-US" sz="2600" dirty="0" smtClean="0">
                <a:latin typeface="Arial" panose="020B0604020202020204" pitchFamily="34" charset="0"/>
                <a:cs typeface="Arial" panose="020B0604020202020204" pitchFamily="34" charset="0"/>
              </a:rPr>
              <a:t>Temperature dependence studies</a:t>
            </a:r>
          </a:p>
          <a:p>
            <a:pPr indent="-283464"/>
            <a:r>
              <a:rPr lang="en-US" sz="2600" dirty="0" smtClean="0">
                <a:latin typeface="Arial" panose="020B0604020202020204" pitchFamily="34" charset="0"/>
                <a:cs typeface="Arial" panose="020B0604020202020204" pitchFamily="34" charset="0"/>
              </a:rPr>
              <a:t>Study mechanism of photooxidation</a:t>
            </a:r>
          </a:p>
          <a:p>
            <a:pPr indent="-283464"/>
            <a:r>
              <a:rPr lang="en-US" sz="2600" dirty="0" smtClean="0">
                <a:latin typeface="Arial" panose="020B0604020202020204" pitchFamily="34" charset="0"/>
                <a:cs typeface="Arial" panose="020B0604020202020204" pitchFamily="34" charset="0"/>
              </a:rPr>
              <a:t>Improve MOF features for more efficient </a:t>
            </a:r>
            <a:r>
              <a:rPr lang="en-US" sz="2600" dirty="0" err="1" smtClean="0">
                <a:latin typeface="Arial" panose="020B0604020202020204" pitchFamily="34" charset="0"/>
                <a:cs typeface="Arial" panose="020B0604020202020204" pitchFamily="34" charset="0"/>
              </a:rPr>
              <a:t>photoredox</a:t>
            </a:r>
            <a:r>
              <a:rPr lang="en-US" sz="2600" dirty="0" smtClean="0">
                <a:latin typeface="Arial" panose="020B0604020202020204" pitchFamily="34" charset="0"/>
                <a:cs typeface="Arial" panose="020B0604020202020204" pitchFamily="34" charset="0"/>
              </a:rPr>
              <a:t> catalysis</a:t>
            </a:r>
          </a:p>
          <a:p>
            <a:pPr indent="-283464"/>
            <a:r>
              <a:rPr lang="en-US" sz="2600" dirty="0" smtClean="0">
                <a:latin typeface="Arial" panose="020B0604020202020204" pitchFamily="34" charset="0"/>
                <a:cs typeface="Arial" panose="020B0604020202020204" pitchFamily="34" charset="0"/>
              </a:rPr>
              <a:t>Explore </a:t>
            </a:r>
            <a:r>
              <a:rPr lang="en-US" sz="2600" dirty="0" smtClean="0">
                <a:latin typeface="Arial" panose="020B0604020202020204" pitchFamily="34" charset="0"/>
                <a:cs typeface="Arial" panose="020B0604020202020204" pitchFamily="34" charset="0"/>
              </a:rPr>
              <a:t>other substrates</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30</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24344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Conclusions</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31</a:t>
            </a:fld>
            <a:endParaRPr 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8"/>
          <p:cNvSpPr/>
          <p:nvPr/>
        </p:nvSpPr>
        <p:spPr>
          <a:xfrm>
            <a:off x="-381000" y="918825"/>
            <a:ext cx="8838406" cy="2677656"/>
          </a:xfrm>
          <a:prstGeom prst="rect">
            <a:avLst/>
          </a:prstGeom>
        </p:spPr>
        <p:txBody>
          <a:bodyPr wrap="square">
            <a:spAutoFit/>
          </a:bodyPr>
          <a:lstStyle/>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MOFs were able to catalyze oxidation of benzyl alcohol</a:t>
            </a:r>
          </a:p>
          <a:p>
            <a:pPr marL="1257300" lvl="2"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MIL-47-NH</a:t>
            </a:r>
            <a:r>
              <a:rPr lang="en-US" sz="2800" baseline="-25000" dirty="0" smtClean="0">
                <a:latin typeface="Arial" panose="020B0604020202020204" pitchFamily="34" charset="0"/>
                <a:cs typeface="Arial" panose="020B0604020202020204" pitchFamily="34" charset="0"/>
              </a:rPr>
              <a:t>2 </a:t>
            </a:r>
            <a:r>
              <a:rPr lang="en-US" sz="2400" dirty="0" smtClean="0">
                <a:latin typeface="Arial" panose="020B0604020202020204" pitchFamily="34" charset="0"/>
                <a:cs typeface="Arial" panose="020B0604020202020204" pitchFamily="34" charset="0"/>
              </a:rPr>
              <a:t>shows no catalytic activity</a:t>
            </a:r>
          </a:p>
          <a:p>
            <a:pPr marL="1200150" lvl="2" indent="-28575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Reaction happens at the surface, not in the pores</a:t>
            </a:r>
          </a:p>
          <a:p>
            <a:pPr marL="1257300" lvl="2"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Rates are very slow</a:t>
            </a:r>
          </a:p>
          <a:p>
            <a:pPr marL="1257300" lvl="2"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Quantum yields are very low</a:t>
            </a:r>
          </a:p>
          <a:p>
            <a:pPr lvl="2"/>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651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1" y="-17060"/>
            <a:ext cx="7472386" cy="809223"/>
          </a:xfrm>
        </p:spPr>
        <p:txBody>
          <a:bodyPr>
            <a:normAutofit/>
          </a:bodyPr>
          <a:lstStyle/>
          <a:p>
            <a:pPr algn="l"/>
            <a:r>
              <a:rPr lang="en-US" sz="3400" b="1" dirty="0" smtClean="0">
                <a:latin typeface="Arial" panose="020B0604020202020204" pitchFamily="34" charset="0"/>
                <a:cs typeface="Arial" panose="020B0604020202020204" pitchFamily="34" charset="0"/>
              </a:rPr>
              <a:t>Acknowledgements</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8229600" cy="4525963"/>
          </a:xfrm>
        </p:spPr>
        <p:txBody>
          <a:bodyPr>
            <a:normAutofit/>
          </a:bodyPr>
          <a:lstStyle/>
          <a:p>
            <a:r>
              <a:rPr lang="en-US" sz="2600" dirty="0" smtClean="0">
                <a:latin typeface="Arial" panose="020B0604020202020204" pitchFamily="34" charset="0"/>
                <a:cs typeface="Arial" panose="020B0604020202020204" pitchFamily="34" charset="0"/>
              </a:rPr>
              <a:t>Dr. Fernando Uribe-</a:t>
            </a:r>
            <a:r>
              <a:rPr lang="en-US" sz="2600" dirty="0" err="1" smtClean="0">
                <a:latin typeface="Arial" panose="020B0604020202020204" pitchFamily="34" charset="0"/>
                <a:cs typeface="Arial" panose="020B0604020202020204" pitchFamily="34" charset="0"/>
              </a:rPr>
              <a:t>Romo</a:t>
            </a:r>
            <a:endParaRPr lang="en-US" sz="2600" dirty="0" smtClean="0">
              <a:latin typeface="Arial" panose="020B0604020202020204" pitchFamily="34" charset="0"/>
              <a:cs typeface="Arial" panose="020B0604020202020204" pitchFamily="34" charset="0"/>
            </a:endParaRPr>
          </a:p>
          <a:p>
            <a:r>
              <a:rPr lang="en-US" sz="2600" dirty="0" err="1" smtClean="0">
                <a:latin typeface="Arial" panose="020B0604020202020204" pitchFamily="34" charset="0"/>
                <a:cs typeface="Arial" panose="020B0604020202020204" pitchFamily="34" charset="0"/>
              </a:rPr>
              <a:t>Romo</a:t>
            </a:r>
            <a:r>
              <a:rPr lang="en-US" sz="2600" dirty="0" smtClean="0">
                <a:latin typeface="Arial" panose="020B0604020202020204" pitchFamily="34" charset="0"/>
                <a:cs typeface="Arial" panose="020B0604020202020204" pitchFamily="34" charset="0"/>
              </a:rPr>
              <a:t> group</a:t>
            </a:r>
          </a:p>
          <a:p>
            <a:r>
              <a:rPr lang="en-US" sz="2600" dirty="0" smtClean="0">
                <a:latin typeface="Arial" panose="020B0604020202020204" pitchFamily="34" charset="0"/>
                <a:cs typeface="Arial" panose="020B0604020202020204" pitchFamily="34" charset="0"/>
              </a:rPr>
              <a:t>Family</a:t>
            </a:r>
          </a:p>
          <a:p>
            <a:r>
              <a:rPr lang="en-US" sz="2600" dirty="0" smtClean="0">
                <a:latin typeface="Arial" panose="020B0604020202020204" pitchFamily="34" charset="0"/>
                <a:cs typeface="Arial" panose="020B0604020202020204" pitchFamily="34" charset="0"/>
              </a:rPr>
              <a:t>Dr. Frank </a:t>
            </a:r>
            <a:r>
              <a:rPr lang="en-US" sz="2600" dirty="0" err="1" smtClean="0">
                <a:latin typeface="Arial" panose="020B0604020202020204" pitchFamily="34" charset="0"/>
                <a:cs typeface="Arial" panose="020B0604020202020204" pitchFamily="34" charset="0"/>
              </a:rPr>
              <a:t>Kujawa</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32</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53446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References</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8229600" cy="5547360"/>
          </a:xfrm>
        </p:spPr>
        <p:txBody>
          <a:bodyPr>
            <a:normAutofit lnSpcReduction="10000"/>
          </a:bodyPr>
          <a:lstStyle/>
          <a:p>
            <a:pPr algn="just"/>
            <a:r>
              <a:rPr lang="en-US" sz="2600" dirty="0">
                <a:latin typeface="Arial" panose="020B0604020202020204" pitchFamily="34" charset="0"/>
                <a:cs typeface="Arial" panose="020B0604020202020204" pitchFamily="34" charset="0"/>
              </a:rPr>
              <a:t>Chen, T.-H.; Popov, I.; </a:t>
            </a:r>
            <a:r>
              <a:rPr lang="en-US" sz="2600" dirty="0" err="1">
                <a:latin typeface="Arial" panose="020B0604020202020204" pitchFamily="34" charset="0"/>
                <a:cs typeface="Arial" panose="020B0604020202020204" pitchFamily="34" charset="0"/>
              </a:rPr>
              <a:t>Kaveevivitchai</a:t>
            </a:r>
            <a:r>
              <a:rPr lang="en-US" sz="2600" dirty="0">
                <a:latin typeface="Arial" panose="020B0604020202020204" pitchFamily="34" charset="0"/>
                <a:cs typeface="Arial" panose="020B0604020202020204" pitchFamily="34" charset="0"/>
              </a:rPr>
              <a:t>, W.; </a:t>
            </a:r>
            <a:r>
              <a:rPr lang="en-US" sz="2600" dirty="0" err="1">
                <a:latin typeface="Arial" panose="020B0604020202020204" pitchFamily="34" charset="0"/>
                <a:cs typeface="Arial" panose="020B0604020202020204" pitchFamily="34" charset="0"/>
              </a:rPr>
              <a:t>Miljanic</a:t>
            </a:r>
            <a:r>
              <a:rPr lang="en-US" sz="2600" dirty="0">
                <a:latin typeface="Arial" panose="020B0604020202020204" pitchFamily="34" charset="0"/>
                <a:cs typeface="Arial" panose="020B0604020202020204" pitchFamily="34" charset="0"/>
              </a:rPr>
              <a:t>, O. S., Metal-Organic Frameworks: Rise of the Ligands. </a:t>
            </a:r>
            <a:r>
              <a:rPr lang="en-US" sz="2600" i="1" dirty="0">
                <a:latin typeface="Arial" panose="020B0604020202020204" pitchFamily="34" charset="0"/>
                <a:cs typeface="Arial" panose="020B0604020202020204" pitchFamily="34" charset="0"/>
              </a:rPr>
              <a:t>Chem. Mater. </a:t>
            </a:r>
            <a:r>
              <a:rPr lang="en-US" sz="2600" b="1" dirty="0">
                <a:latin typeface="Arial" panose="020B0604020202020204" pitchFamily="34" charset="0"/>
                <a:cs typeface="Arial" panose="020B0604020202020204" pitchFamily="34" charset="0"/>
              </a:rPr>
              <a:t>2014,</a:t>
            </a:r>
            <a:r>
              <a:rPr lang="en-US" sz="2600" dirty="0">
                <a:latin typeface="Arial" panose="020B0604020202020204" pitchFamily="34" charset="0"/>
                <a:cs typeface="Arial" panose="020B0604020202020204" pitchFamily="34" charset="0"/>
              </a:rPr>
              <a:t> </a:t>
            </a:r>
            <a:r>
              <a:rPr lang="en-US" sz="2600" i="1" dirty="0">
                <a:latin typeface="Arial" panose="020B0604020202020204" pitchFamily="34" charset="0"/>
                <a:cs typeface="Arial" panose="020B0604020202020204" pitchFamily="34" charset="0"/>
              </a:rPr>
              <a:t>26</a:t>
            </a:r>
            <a:r>
              <a:rPr lang="en-US" sz="2600" dirty="0">
                <a:latin typeface="Arial" panose="020B0604020202020204" pitchFamily="34" charset="0"/>
                <a:cs typeface="Arial" panose="020B0604020202020204" pitchFamily="34" charset="0"/>
              </a:rPr>
              <a:t>, 4322-4325</a:t>
            </a:r>
            <a:r>
              <a:rPr lang="en-US" sz="2600" dirty="0" smtClean="0">
                <a:latin typeface="Arial" panose="020B0604020202020204" pitchFamily="34" charset="0"/>
                <a:cs typeface="Arial" panose="020B0604020202020204" pitchFamily="34" charset="0"/>
              </a:rPr>
              <a:t>.</a:t>
            </a:r>
          </a:p>
          <a:p>
            <a:endParaRPr lang="en-US" sz="2600" dirty="0" smtClean="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Prier, C. K.; </a:t>
            </a:r>
            <a:r>
              <a:rPr lang="en-US" sz="2600" dirty="0" err="1">
                <a:latin typeface="Arial" panose="020B0604020202020204" pitchFamily="34" charset="0"/>
                <a:cs typeface="Arial" panose="020B0604020202020204" pitchFamily="34" charset="0"/>
              </a:rPr>
              <a:t>Rankic</a:t>
            </a:r>
            <a:r>
              <a:rPr lang="en-US" sz="2600" dirty="0">
                <a:latin typeface="Arial" panose="020B0604020202020204" pitchFamily="34" charset="0"/>
                <a:cs typeface="Arial" panose="020B0604020202020204" pitchFamily="34" charset="0"/>
              </a:rPr>
              <a:t>, D. A.; MacMillan, D. W. C., Visible Light Photoredox Catalysis with Transition Metal Complexes: Applications in Organic Synthesis. </a:t>
            </a:r>
            <a:r>
              <a:rPr lang="en-US" sz="2600" i="1" dirty="0">
                <a:latin typeface="Arial" panose="020B0604020202020204" pitchFamily="34" charset="0"/>
                <a:cs typeface="Arial" panose="020B0604020202020204" pitchFamily="34" charset="0"/>
              </a:rPr>
              <a:t>Chem. Rev. </a:t>
            </a:r>
            <a:r>
              <a:rPr lang="en-US" sz="2600" b="1" dirty="0">
                <a:latin typeface="Arial" panose="020B0604020202020204" pitchFamily="34" charset="0"/>
                <a:cs typeface="Arial" panose="020B0604020202020204" pitchFamily="34" charset="0"/>
              </a:rPr>
              <a:t>2013,</a:t>
            </a:r>
            <a:r>
              <a:rPr lang="en-US" sz="2600" dirty="0">
                <a:latin typeface="Arial" panose="020B0604020202020204" pitchFamily="34" charset="0"/>
                <a:cs typeface="Arial" panose="020B0604020202020204" pitchFamily="34" charset="0"/>
              </a:rPr>
              <a:t> </a:t>
            </a:r>
            <a:r>
              <a:rPr lang="en-US" sz="2600" i="1" dirty="0">
                <a:latin typeface="Arial" panose="020B0604020202020204" pitchFamily="34" charset="0"/>
                <a:cs typeface="Arial" panose="020B0604020202020204" pitchFamily="34" charset="0"/>
              </a:rPr>
              <a:t>113</a:t>
            </a:r>
            <a:r>
              <a:rPr lang="en-US" sz="2600" dirty="0">
                <a:latin typeface="Arial" panose="020B0604020202020204" pitchFamily="34" charset="0"/>
                <a:cs typeface="Arial" panose="020B0604020202020204" pitchFamily="34" charset="0"/>
              </a:rPr>
              <a:t>, 5322-5363</a:t>
            </a:r>
            <a:r>
              <a:rPr lang="en-US" sz="2600" dirty="0" smtClean="0">
                <a:latin typeface="Arial" panose="020B0604020202020204" pitchFamily="34" charset="0"/>
                <a:cs typeface="Arial" panose="020B0604020202020204" pitchFamily="34" charset="0"/>
              </a:rPr>
              <a:t>.</a:t>
            </a:r>
          </a:p>
          <a:p>
            <a:endParaRPr lang="en-US" sz="2600" dirty="0" smtClean="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Schneider, J.; Matsuoka, M.; Takeuchi, M.; Zhang, J.; </a:t>
            </a:r>
            <a:r>
              <a:rPr lang="en-US" sz="2600" dirty="0" err="1">
                <a:latin typeface="Arial" panose="020B0604020202020204" pitchFamily="34" charset="0"/>
                <a:cs typeface="Arial" panose="020B0604020202020204" pitchFamily="34" charset="0"/>
              </a:rPr>
              <a:t>Horiuchi</a:t>
            </a:r>
            <a:r>
              <a:rPr lang="en-US" sz="2600" dirty="0">
                <a:latin typeface="Arial" panose="020B0604020202020204" pitchFamily="34" charset="0"/>
                <a:cs typeface="Arial" panose="020B0604020202020204" pitchFamily="34" charset="0"/>
              </a:rPr>
              <a:t>, Y.; </a:t>
            </a:r>
            <a:r>
              <a:rPr lang="en-US" sz="2600" dirty="0" err="1">
                <a:latin typeface="Arial" panose="020B0604020202020204" pitchFamily="34" charset="0"/>
                <a:cs typeface="Arial" panose="020B0604020202020204" pitchFamily="34" charset="0"/>
              </a:rPr>
              <a:t>Anpo</a:t>
            </a:r>
            <a:r>
              <a:rPr lang="en-US" sz="2600" dirty="0">
                <a:latin typeface="Arial" panose="020B0604020202020204" pitchFamily="34" charset="0"/>
                <a:cs typeface="Arial" panose="020B0604020202020204" pitchFamily="34" charset="0"/>
              </a:rPr>
              <a:t>, M.; </a:t>
            </a:r>
            <a:r>
              <a:rPr lang="en-US" sz="2600" dirty="0" err="1">
                <a:latin typeface="Arial" panose="020B0604020202020204" pitchFamily="34" charset="0"/>
                <a:cs typeface="Arial" panose="020B0604020202020204" pitchFamily="34" charset="0"/>
              </a:rPr>
              <a:t>Bahnemann</a:t>
            </a:r>
            <a:r>
              <a:rPr lang="en-US" sz="2600" dirty="0">
                <a:latin typeface="Arial" panose="020B0604020202020204" pitchFamily="34" charset="0"/>
                <a:cs typeface="Arial" panose="020B0604020202020204" pitchFamily="34" charset="0"/>
              </a:rPr>
              <a:t>, D. W., Understanding TiO2 Photocatalysis: Mechanism and Materials. </a:t>
            </a:r>
            <a:r>
              <a:rPr lang="en-US" sz="2600" i="1" dirty="0">
                <a:latin typeface="Arial" panose="020B0604020202020204" pitchFamily="34" charset="0"/>
                <a:cs typeface="Arial" panose="020B0604020202020204" pitchFamily="34" charset="0"/>
              </a:rPr>
              <a:t>Chem. Rev. </a:t>
            </a:r>
            <a:r>
              <a:rPr lang="en-US" sz="2600" b="1" dirty="0">
                <a:latin typeface="Arial" panose="020B0604020202020204" pitchFamily="34" charset="0"/>
                <a:cs typeface="Arial" panose="020B0604020202020204" pitchFamily="34" charset="0"/>
              </a:rPr>
              <a:t>2014,</a:t>
            </a:r>
            <a:r>
              <a:rPr lang="en-US" sz="2600" dirty="0">
                <a:latin typeface="Arial" panose="020B0604020202020204" pitchFamily="34" charset="0"/>
                <a:cs typeface="Arial" panose="020B0604020202020204" pitchFamily="34" charset="0"/>
              </a:rPr>
              <a:t> </a:t>
            </a:r>
            <a:r>
              <a:rPr lang="en-US" sz="2600" i="1" dirty="0">
                <a:latin typeface="Arial" panose="020B0604020202020204" pitchFamily="34" charset="0"/>
                <a:cs typeface="Arial" panose="020B0604020202020204" pitchFamily="34" charset="0"/>
              </a:rPr>
              <a:t>114</a:t>
            </a:r>
            <a:r>
              <a:rPr lang="en-US" sz="2600" dirty="0">
                <a:latin typeface="Arial" panose="020B0604020202020204" pitchFamily="34" charset="0"/>
                <a:cs typeface="Arial" panose="020B0604020202020204" pitchFamily="34" charset="0"/>
              </a:rPr>
              <a:t>, 9919-9986.</a:t>
            </a:r>
          </a:p>
        </p:txBody>
      </p:sp>
      <p:sp>
        <p:nvSpPr>
          <p:cNvPr id="4" name="Slide Number Placeholder 3"/>
          <p:cNvSpPr>
            <a:spLocks noGrp="1"/>
          </p:cNvSpPr>
          <p:nvPr>
            <p:ph type="sldNum" sz="quarter" idx="12"/>
          </p:nvPr>
        </p:nvSpPr>
        <p:spPr/>
        <p:txBody>
          <a:bodyPr/>
          <a:lstStyle/>
          <a:p>
            <a:fld id="{77FE373F-E409-40BB-981C-8514BEB87737}" type="slidenum">
              <a:rPr lang="en-US" smtClean="0"/>
              <a:t>33</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41548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FE373F-E409-40BB-981C-8514BEB87737}" type="slidenum">
              <a:rPr lang="en-US" smtClean="0"/>
              <a:t>34</a:t>
            </a:fld>
            <a:endParaRPr lang="en-US"/>
          </a:p>
        </p:txBody>
      </p:sp>
      <p:sp>
        <p:nvSpPr>
          <p:cNvPr id="5" name="Rectangle 4"/>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6140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504079" y="1066800"/>
            <a:ext cx="8570912" cy="4921249"/>
          </a:xfrm>
        </p:spPr>
        <p:txBody>
          <a:bodyPr>
            <a:noAutofit/>
          </a:bodyPr>
          <a:lstStyle/>
          <a:p>
            <a:pPr marL="0" indent="0" eaLnBrk="1" hangingPunct="1">
              <a:buNone/>
              <a:defRPr/>
            </a:pPr>
            <a:r>
              <a:rPr lang="en-US" sz="2600" u="sng" dirty="0" smtClean="0">
                <a:latin typeface="Arial" panose="020B0604020202020204" pitchFamily="34" charset="0"/>
                <a:cs typeface="Arial" panose="020B0604020202020204" pitchFamily="34" charset="0"/>
                <a:sym typeface="Helvetica" charset="0"/>
              </a:rPr>
              <a:t>Scavenger</a:t>
            </a:r>
            <a:r>
              <a:rPr lang="en-US" sz="2600" dirty="0" smtClean="0">
                <a:latin typeface="Arial" panose="020B0604020202020204" pitchFamily="34" charset="0"/>
                <a:cs typeface="Arial" panose="020B0604020202020204" pitchFamily="34" charset="0"/>
                <a:sym typeface="Helvetica" charset="0"/>
              </a:rPr>
              <a:t>		</a:t>
            </a:r>
            <a:r>
              <a:rPr lang="en-US" sz="2600" dirty="0">
                <a:latin typeface="Arial" panose="020B0604020202020204" pitchFamily="34" charset="0"/>
                <a:cs typeface="Arial" panose="020B0604020202020204" pitchFamily="34" charset="0"/>
                <a:sym typeface="Helvetica" charset="0"/>
              </a:rPr>
              <a:t>	 </a:t>
            </a:r>
            <a:r>
              <a:rPr lang="en-US" sz="2600" dirty="0" smtClean="0">
                <a:latin typeface="Arial" panose="020B0604020202020204" pitchFamily="34" charset="0"/>
                <a:cs typeface="Arial" panose="020B0604020202020204" pitchFamily="34" charset="0"/>
                <a:sym typeface="Helvetica" charset="0"/>
              </a:rPr>
              <a:t>        </a:t>
            </a:r>
            <a:r>
              <a:rPr lang="en-US" sz="2600" u="sng" dirty="0" smtClean="0">
                <a:latin typeface="Arial" panose="020B0604020202020204" pitchFamily="34" charset="0"/>
                <a:cs typeface="Arial" panose="020B0604020202020204" pitchFamily="34" charset="0"/>
                <a:sym typeface="Helvetica" charset="0"/>
              </a:rPr>
              <a:t>Scavenges for</a:t>
            </a:r>
          </a:p>
          <a:p>
            <a:pPr marL="0" indent="0">
              <a:buNone/>
              <a:defRPr/>
            </a:pPr>
            <a:r>
              <a:rPr lang="en-US" sz="2600" dirty="0" err="1" smtClean="0">
                <a:latin typeface="Arial" panose="020B0604020202020204" pitchFamily="34" charset="0"/>
                <a:cs typeface="Arial" panose="020B0604020202020204" pitchFamily="34" charset="0"/>
                <a:sym typeface="Helvetica" charset="0"/>
              </a:rPr>
              <a:t>tBuOH</a:t>
            </a:r>
            <a:r>
              <a:rPr lang="en-US" sz="2600" dirty="0" smtClean="0">
                <a:latin typeface="Arial" panose="020B0604020202020204" pitchFamily="34" charset="0"/>
                <a:cs typeface="Arial" panose="020B0604020202020204" pitchFamily="34" charset="0"/>
                <a:sym typeface="Helvetica" charset="0"/>
              </a:rPr>
              <a:t>				</a:t>
            </a:r>
            <a:r>
              <a:rPr lang="en-US" sz="2600" dirty="0" smtClean="0">
                <a:latin typeface="Arial" panose="020B0604020202020204" pitchFamily="34" charset="0"/>
                <a:cs typeface="Arial" panose="020B0604020202020204" pitchFamily="34" charset="0"/>
                <a:sym typeface="Helvetica" charset="0"/>
              </a:rPr>
              <a:t>•OH</a:t>
            </a:r>
            <a:endParaRPr lang="en-US" sz="2600" dirty="0" smtClean="0">
              <a:latin typeface="Arial" panose="020B0604020202020204" pitchFamily="34" charset="0"/>
              <a:cs typeface="Arial" panose="020B0604020202020204" pitchFamily="34" charset="0"/>
              <a:sym typeface="Helvetica" charset="0"/>
            </a:endParaRPr>
          </a:p>
          <a:p>
            <a:pPr marL="0" indent="0" eaLnBrk="1" hangingPunct="1">
              <a:buNone/>
              <a:defRPr/>
            </a:pPr>
            <a:r>
              <a:rPr lang="en-US" sz="2600" dirty="0" smtClean="0">
                <a:latin typeface="Arial" panose="020B0604020202020204" pitchFamily="34" charset="0"/>
                <a:cs typeface="Arial" panose="020B0604020202020204" pitchFamily="34" charset="0"/>
                <a:sym typeface="Helvetica" charset="0"/>
              </a:rPr>
              <a:t>DMSO				</a:t>
            </a:r>
            <a:r>
              <a:rPr lang="en-US" sz="2600" dirty="0" smtClean="0">
                <a:latin typeface="Arial" panose="020B0604020202020204" pitchFamily="34" charset="0"/>
                <a:cs typeface="Arial" panose="020B0604020202020204" pitchFamily="34" charset="0"/>
                <a:sym typeface="Helvetica" charset="0"/>
              </a:rPr>
              <a:t>•</a:t>
            </a:r>
            <a:r>
              <a:rPr lang="en-US" sz="2600" dirty="0" smtClean="0">
                <a:latin typeface="Arial" panose="020B0604020202020204" pitchFamily="34" charset="0"/>
                <a:cs typeface="Arial" panose="020B0604020202020204" pitchFamily="34" charset="0"/>
                <a:sym typeface="Helvetica" charset="0"/>
              </a:rPr>
              <a:t>OH</a:t>
            </a:r>
            <a:endParaRPr lang="en-US" sz="2600" dirty="0" smtClean="0">
              <a:latin typeface="Arial" panose="020B0604020202020204" pitchFamily="34" charset="0"/>
              <a:cs typeface="Arial" panose="020B0604020202020204" pitchFamily="34" charset="0"/>
              <a:sym typeface="Helvetica" charset="0"/>
            </a:endParaRPr>
          </a:p>
          <a:p>
            <a:pPr marL="0" indent="0" eaLnBrk="1" hangingPunct="1">
              <a:buNone/>
              <a:defRPr/>
            </a:pPr>
            <a:r>
              <a:rPr lang="en-US" sz="2600" dirty="0" smtClean="0">
                <a:latin typeface="Arial" panose="020B0604020202020204" pitchFamily="34" charset="0"/>
                <a:cs typeface="Arial" panose="020B0604020202020204" pitchFamily="34" charset="0"/>
                <a:sym typeface="Helvetica" charset="0"/>
              </a:rPr>
              <a:t>Oxalate				</a:t>
            </a:r>
            <a:r>
              <a:rPr lang="en-US" sz="2600" dirty="0" smtClean="0">
                <a:latin typeface="Arial" panose="020B0604020202020204" pitchFamily="34" charset="0"/>
                <a:cs typeface="Arial" panose="020B0604020202020204" pitchFamily="34" charset="0"/>
                <a:sym typeface="Helvetica" charset="0"/>
              </a:rPr>
              <a:t>h+ in metal</a:t>
            </a:r>
            <a:endParaRPr lang="en-US" sz="2600" dirty="0" smtClean="0">
              <a:latin typeface="Arial" panose="020B0604020202020204" pitchFamily="34" charset="0"/>
              <a:cs typeface="Arial" panose="020B0604020202020204" pitchFamily="34" charset="0"/>
              <a:sym typeface="Helvetica" charset="0"/>
            </a:endParaRPr>
          </a:p>
          <a:p>
            <a:pPr marL="0" indent="0" eaLnBrk="1" hangingPunct="1">
              <a:buNone/>
              <a:defRPr/>
            </a:pPr>
            <a:r>
              <a:rPr lang="en-US" sz="2600" dirty="0" smtClean="0">
                <a:latin typeface="Arial" panose="020B0604020202020204" pitchFamily="34" charset="0"/>
                <a:cs typeface="Arial" panose="020B0604020202020204" pitchFamily="34" charset="0"/>
                <a:sym typeface="Helvetica" charset="0"/>
              </a:rPr>
              <a:t>K</a:t>
            </a:r>
            <a:r>
              <a:rPr lang="en-US" sz="2600" baseline="-25000" dirty="0" smtClean="0">
                <a:latin typeface="Arial" panose="020B0604020202020204" pitchFamily="34" charset="0"/>
                <a:cs typeface="Arial" panose="020B0604020202020204" pitchFamily="34" charset="0"/>
                <a:sym typeface="Helvetica" charset="0"/>
              </a:rPr>
              <a:t>2</a:t>
            </a:r>
            <a:r>
              <a:rPr lang="en-US" sz="2600" dirty="0" smtClean="0">
                <a:latin typeface="Arial" panose="020B0604020202020204" pitchFamily="34" charset="0"/>
                <a:cs typeface="Arial" panose="020B0604020202020204" pitchFamily="34" charset="0"/>
                <a:sym typeface="Helvetica" charset="0"/>
              </a:rPr>
              <a:t>S</a:t>
            </a:r>
            <a:r>
              <a:rPr lang="en-US" sz="2600" baseline="-25000" dirty="0" smtClean="0">
                <a:latin typeface="Arial" panose="020B0604020202020204" pitchFamily="34" charset="0"/>
                <a:cs typeface="Arial" panose="020B0604020202020204" pitchFamily="34" charset="0"/>
                <a:sym typeface="Helvetica" charset="0"/>
              </a:rPr>
              <a:t>2</a:t>
            </a:r>
            <a:r>
              <a:rPr lang="en-US" sz="2600" dirty="0" smtClean="0">
                <a:latin typeface="Arial" panose="020B0604020202020204" pitchFamily="34" charset="0"/>
                <a:cs typeface="Arial" panose="020B0604020202020204" pitchFamily="34" charset="0"/>
                <a:sym typeface="Helvetica" charset="0"/>
              </a:rPr>
              <a:t>O</a:t>
            </a:r>
            <a:r>
              <a:rPr lang="en-US" sz="2600" baseline="-25000" dirty="0" smtClean="0">
                <a:latin typeface="Arial" panose="020B0604020202020204" pitchFamily="34" charset="0"/>
                <a:cs typeface="Arial" panose="020B0604020202020204" pitchFamily="34" charset="0"/>
                <a:sym typeface="Helvetica" charset="0"/>
              </a:rPr>
              <a:t>8				</a:t>
            </a:r>
            <a:r>
              <a:rPr lang="en-US" sz="2600" dirty="0" smtClean="0">
                <a:latin typeface="Arial" panose="020B0604020202020204" pitchFamily="34" charset="0"/>
                <a:cs typeface="Arial" panose="020B0604020202020204" pitchFamily="34" charset="0"/>
                <a:sym typeface="Helvetica" charset="0"/>
              </a:rPr>
              <a:t>e- in metal</a:t>
            </a:r>
            <a:endParaRPr lang="en-US" sz="2600" dirty="0" smtClean="0">
              <a:latin typeface="Arial" panose="020B0604020202020204" pitchFamily="34" charset="0"/>
              <a:cs typeface="Arial" panose="020B0604020202020204" pitchFamily="34" charset="0"/>
              <a:sym typeface="Helvetica" charset="0"/>
            </a:endParaRPr>
          </a:p>
          <a:p>
            <a:pPr marL="0" indent="0" eaLnBrk="1" hangingPunct="1">
              <a:buNone/>
              <a:defRPr/>
            </a:pPr>
            <a:r>
              <a:rPr lang="en-US" sz="2600" dirty="0" smtClean="0">
                <a:latin typeface="Arial" panose="020B0604020202020204" pitchFamily="34" charset="0"/>
                <a:cs typeface="Arial" panose="020B0604020202020204" pitchFamily="34" charset="0"/>
                <a:sym typeface="Helvetica" charset="0"/>
              </a:rPr>
              <a:t>Benzoquinone			</a:t>
            </a:r>
            <a:r>
              <a:rPr lang="en-US" sz="2600" dirty="0" smtClean="0">
                <a:latin typeface="Arial" panose="020B0604020202020204" pitchFamily="34" charset="0"/>
                <a:cs typeface="Arial" panose="020B0604020202020204" pitchFamily="34" charset="0"/>
                <a:sym typeface="Helvetica" charset="0"/>
              </a:rPr>
              <a:t>superoxide</a:t>
            </a:r>
            <a:endParaRPr lang="en-US" sz="2600" dirty="0" smtClean="0">
              <a:latin typeface="Arial" panose="020B0604020202020204" pitchFamily="34" charset="0"/>
              <a:cs typeface="Arial" panose="020B0604020202020204" pitchFamily="34" charset="0"/>
              <a:sym typeface="Helvetica" charset="0"/>
            </a:endParaRPr>
          </a:p>
          <a:p>
            <a:pPr marL="0" indent="0" eaLnBrk="1" hangingPunct="1">
              <a:buNone/>
              <a:defRPr/>
            </a:pPr>
            <a:r>
              <a:rPr lang="en-US" sz="2600" dirty="0" smtClean="0">
                <a:latin typeface="Arial" panose="020B0604020202020204" pitchFamily="34" charset="0"/>
                <a:cs typeface="Arial" panose="020B0604020202020204" pitchFamily="34" charset="0"/>
                <a:sym typeface="Helvetica" charset="0"/>
              </a:rPr>
              <a:t>NaN</a:t>
            </a:r>
            <a:r>
              <a:rPr lang="en-US" sz="2600" baseline="-25000" dirty="0" smtClean="0">
                <a:latin typeface="Arial" panose="020B0604020202020204" pitchFamily="34" charset="0"/>
                <a:cs typeface="Arial" panose="020B0604020202020204" pitchFamily="34" charset="0"/>
                <a:sym typeface="Helvetica" charset="0"/>
              </a:rPr>
              <a:t>3	</a:t>
            </a:r>
            <a:r>
              <a:rPr lang="en-US" sz="2600" baseline="-25000" dirty="0" smtClean="0">
                <a:latin typeface="Arial" panose="020B0604020202020204" pitchFamily="34" charset="0"/>
                <a:cs typeface="Arial" panose="020B0604020202020204" pitchFamily="34" charset="0"/>
                <a:sym typeface="Helvetica" charset="0"/>
              </a:rPr>
              <a:t>				</a:t>
            </a:r>
            <a:r>
              <a:rPr lang="en-US" sz="2600" dirty="0" smtClean="0">
                <a:latin typeface="Arial" panose="020B0604020202020204" pitchFamily="34" charset="0"/>
                <a:cs typeface="Arial" panose="020B0604020202020204" pitchFamily="34" charset="0"/>
                <a:sym typeface="Helvetica" charset="0"/>
              </a:rPr>
              <a:t>singlet oxygen</a:t>
            </a:r>
            <a:endParaRPr lang="en-US" sz="2600" baseline="-25000" dirty="0" smtClean="0">
              <a:latin typeface="Arial" panose="020B0604020202020204" pitchFamily="34" charset="0"/>
              <a:cs typeface="Arial" panose="020B0604020202020204" pitchFamily="34" charset="0"/>
              <a:sym typeface="Helvetica" charset="0"/>
            </a:endParaRPr>
          </a:p>
        </p:txBody>
      </p:sp>
      <p:sp>
        <p:nvSpPr>
          <p:cNvPr id="1843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84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Inhibition Study</a:t>
            </a:r>
            <a:endParaRPr lang="en-US" sz="3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0615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Decomposition of p-Cresol</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36</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TextBox 6"/>
          <p:cNvSpPr txBox="1"/>
          <p:nvPr/>
        </p:nvSpPr>
        <p:spPr>
          <a:xfrm>
            <a:off x="838199" y="6412468"/>
            <a:ext cx="7543801" cy="369332"/>
          </a:xfrm>
          <a:prstGeom prst="rect">
            <a:avLst/>
          </a:prstGeom>
          <a:noFill/>
        </p:spPr>
        <p:txBody>
          <a:bodyPr wrap="square" rtlCol="0">
            <a:spAutoFit/>
          </a:bodyPr>
          <a:lstStyle/>
          <a:p>
            <a:r>
              <a:rPr lang="en-US" dirty="0" err="1" smtClean="0">
                <a:latin typeface="Arial" panose="020B0604020202020204" pitchFamily="34" charset="0"/>
                <a:cs typeface="Arial" panose="020B0604020202020204" pitchFamily="34" charset="0"/>
              </a:rPr>
              <a:t>Serpone</a:t>
            </a:r>
            <a:r>
              <a:rPr lang="en-US" dirty="0" smtClean="0">
                <a:latin typeface="Arial" panose="020B0604020202020204" pitchFamily="34" charset="0"/>
                <a:cs typeface="Arial" panose="020B0604020202020204" pitchFamily="34" charset="0"/>
              </a:rPr>
              <a:t>, N.; </a:t>
            </a:r>
            <a:r>
              <a:rPr lang="en-US" dirty="0" err="1" smtClean="0">
                <a:latin typeface="Arial" panose="020B0604020202020204" pitchFamily="34" charset="0"/>
                <a:cs typeface="Arial" panose="020B0604020202020204" pitchFamily="34" charset="0"/>
              </a:rPr>
              <a:t>Salinaro</a:t>
            </a:r>
            <a:r>
              <a:rPr lang="en-US" dirty="0" smtClean="0">
                <a:latin typeface="Arial" panose="020B0604020202020204" pitchFamily="34" charset="0"/>
                <a:cs typeface="Arial" panose="020B0604020202020204" pitchFamily="34" charset="0"/>
              </a:rPr>
              <a:t>, A. </a:t>
            </a:r>
            <a:r>
              <a:rPr lang="en-US" i="1" dirty="0" smtClean="0">
                <a:latin typeface="Arial" panose="020B0604020202020204" pitchFamily="34" charset="0"/>
                <a:cs typeface="Arial" panose="020B0604020202020204" pitchFamily="34" charset="0"/>
              </a:rPr>
              <a:t>Pure and Appl. Chem. </a:t>
            </a:r>
            <a:r>
              <a:rPr lang="en-US" b="1" dirty="0" smtClean="0">
                <a:latin typeface="Arial" panose="020B0604020202020204" pitchFamily="34" charset="0"/>
                <a:cs typeface="Arial" panose="020B0604020202020204" pitchFamily="34" charset="0"/>
              </a:rPr>
              <a:t>1999,</a:t>
            </a:r>
            <a:r>
              <a:rPr lang="en-US" dirty="0" smtClean="0">
                <a:latin typeface="Arial" panose="020B0604020202020204" pitchFamily="34" charset="0"/>
                <a:cs typeface="Arial" panose="020B0604020202020204" pitchFamily="34" charset="0"/>
              </a:rPr>
              <a:t> </a:t>
            </a:r>
            <a:r>
              <a:rPr lang="en-US" i="1" dirty="0" smtClean="0">
                <a:latin typeface="Arial" panose="020B0604020202020204" pitchFamily="34" charset="0"/>
                <a:cs typeface="Arial" panose="020B0604020202020204" pitchFamily="34" charset="0"/>
              </a:rPr>
              <a:t>71</a:t>
            </a:r>
            <a:r>
              <a:rPr lang="en-US" dirty="0" smtClean="0">
                <a:latin typeface="Arial" panose="020B0604020202020204" pitchFamily="34" charset="0"/>
                <a:cs typeface="Arial" panose="020B0604020202020204" pitchFamily="34" charset="0"/>
              </a:rPr>
              <a:t>, 303-320.</a:t>
            </a:r>
            <a:endParaRPr lang="en-US" dirty="0">
              <a:latin typeface="Arial" panose="020B0604020202020204" pitchFamily="34" charset="0"/>
              <a:cs typeface="Arial" panose="020B0604020202020204" pitchFamily="34" charset="0"/>
            </a:endParaRP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0" name="Rectangle 9"/>
              <p:cNvSpPr/>
              <p:nvPr/>
            </p:nvSpPr>
            <p:spPr>
              <a:xfrm>
                <a:off x="1938747" y="4259027"/>
                <a:ext cx="5153014" cy="107721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3200" i="1" smtClean="0">
                              <a:solidFill>
                                <a:schemeClr val="tx1"/>
                              </a:solidFill>
                              <a:latin typeface="Cambria Math" panose="02040503050406030204" pitchFamily="18" charset="0"/>
                            </a:rPr>
                          </m:ctrlPr>
                        </m:sSubPr>
                        <m:e>
                          <m:r>
                            <m:rPr>
                              <m:sty m:val="p"/>
                            </m:rPr>
                            <a:rPr lang="en-US" sz="3200" i="0">
                              <a:solidFill>
                                <a:schemeClr val="tx1"/>
                              </a:solidFill>
                              <a:latin typeface="Cambria Math"/>
                            </a:rPr>
                            <m:t>Φ</m:t>
                          </m:r>
                        </m:e>
                        <m:sub>
                          <m:r>
                            <m:rPr>
                              <m:sty m:val="p"/>
                            </m:rPr>
                            <a:rPr lang="en-US" sz="3200" b="0" i="0" smtClean="0">
                              <a:solidFill>
                                <a:schemeClr val="tx1"/>
                              </a:solidFill>
                              <a:latin typeface="Cambria Math" panose="02040503050406030204" pitchFamily="18" charset="0"/>
                            </a:rPr>
                            <m:t>std</m:t>
                          </m:r>
                        </m:sub>
                      </m:sSub>
                      <m:r>
                        <a:rPr lang="en-US" sz="3200" b="0" i="0" smtClean="0">
                          <a:solidFill>
                            <a:schemeClr val="tx1"/>
                          </a:solidFill>
                          <a:latin typeface="Cambria Math" panose="02040503050406030204" pitchFamily="18" charset="0"/>
                        </a:rPr>
                        <m:t>=</m:t>
                      </m:r>
                      <m:r>
                        <a:rPr lang="en-US" sz="3200" b="0" i="0" smtClean="0">
                          <a:solidFill>
                            <a:schemeClr val="tx1"/>
                          </a:solidFill>
                          <a:latin typeface="Cambria Math"/>
                        </a:rPr>
                        <m:t>0.22</m:t>
                      </m:r>
                    </m:oMath>
                  </m:oMathPara>
                </a14:m>
                <a:endParaRPr lang="en-US" sz="3200" b="0" dirty="0" smtClean="0">
                  <a:solidFill>
                    <a:schemeClr val="tx1"/>
                  </a:solidFill>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3200" i="1">
                              <a:solidFill>
                                <a:schemeClr val="tx1"/>
                              </a:solidFill>
                              <a:latin typeface="Cambria Math" panose="02040503050406030204" pitchFamily="18" charset="0"/>
                            </a:rPr>
                          </m:ctrlPr>
                        </m:sSubPr>
                        <m:e>
                          <m:r>
                            <m:rPr>
                              <m:sty m:val="p"/>
                            </m:rPr>
                            <a:rPr lang="en-US" sz="3200" i="0">
                              <a:solidFill>
                                <a:schemeClr val="tx1"/>
                              </a:solidFill>
                              <a:latin typeface="Cambria Math"/>
                            </a:rPr>
                            <m:t>R</m:t>
                          </m:r>
                        </m:e>
                        <m:sub>
                          <m:r>
                            <m:rPr>
                              <m:sty m:val="p"/>
                            </m:rPr>
                            <a:rPr lang="en-US" sz="3200" b="0" i="0" smtClean="0">
                              <a:solidFill>
                                <a:schemeClr val="tx1"/>
                              </a:solidFill>
                              <a:latin typeface="Cambria Math" panose="02040503050406030204" pitchFamily="18" charset="0"/>
                            </a:rPr>
                            <m:t>std</m:t>
                          </m:r>
                          <m:r>
                            <a:rPr lang="en-US" sz="3200" i="0">
                              <a:solidFill>
                                <a:schemeClr val="tx1"/>
                              </a:solidFill>
                              <a:latin typeface="Cambria Math" panose="02040503050406030204" pitchFamily="18" charset="0"/>
                            </a:rPr>
                            <m:t>=</m:t>
                          </m:r>
                        </m:sub>
                      </m:sSub>
                      <m:r>
                        <a:rPr lang="en-US" sz="3200" i="0">
                          <a:solidFill>
                            <a:schemeClr val="tx1"/>
                          </a:solidFill>
                          <a:latin typeface="Cambria Math"/>
                        </a:rPr>
                        <m:t>−239 </m:t>
                      </m:r>
                      <m:r>
                        <m:rPr>
                          <m:sty m:val="p"/>
                        </m:rPr>
                        <a:rPr lang="en-US" sz="3200" i="0">
                          <a:solidFill>
                            <a:schemeClr val="tx1"/>
                          </a:solidFill>
                          <a:latin typeface="Cambria Math"/>
                          <a:ea typeface="Cambria Math"/>
                        </a:rPr>
                        <m:t>μ</m:t>
                      </m:r>
                      <m:r>
                        <m:rPr>
                          <m:sty m:val="p"/>
                        </m:rPr>
                        <a:rPr lang="en-US" sz="3200" i="0">
                          <a:solidFill>
                            <a:schemeClr val="tx1"/>
                          </a:solidFill>
                          <a:latin typeface="Cambria Math"/>
                        </a:rPr>
                        <m:t>mol</m:t>
                      </m:r>
                      <m:sSup>
                        <m:sSupPr>
                          <m:ctrlPr>
                            <a:rPr lang="en-US" sz="3200" i="1">
                              <a:solidFill>
                                <a:schemeClr val="tx1"/>
                              </a:solidFill>
                              <a:latin typeface="Cambria Math" panose="02040503050406030204" pitchFamily="18" charset="0"/>
                            </a:rPr>
                          </m:ctrlPr>
                        </m:sSupPr>
                        <m:e>
                          <m:r>
                            <m:rPr>
                              <m:sty m:val="p"/>
                            </m:rPr>
                            <a:rPr lang="en-US" sz="3200" i="0">
                              <a:solidFill>
                                <a:schemeClr val="tx1"/>
                              </a:solidFill>
                              <a:latin typeface="Cambria Math"/>
                            </a:rPr>
                            <m:t>L</m:t>
                          </m:r>
                        </m:e>
                        <m:sup>
                          <m:r>
                            <a:rPr lang="en-US" sz="3200" i="0">
                              <a:solidFill>
                                <a:schemeClr val="tx1"/>
                              </a:solidFill>
                              <a:latin typeface="Cambria Math"/>
                            </a:rPr>
                            <m:t>−1</m:t>
                          </m:r>
                        </m:sup>
                      </m:sSup>
                      <m:sSup>
                        <m:sSupPr>
                          <m:ctrlPr>
                            <a:rPr lang="en-US" sz="3200" i="1">
                              <a:solidFill>
                                <a:schemeClr val="tx1"/>
                              </a:solidFill>
                              <a:latin typeface="Cambria Math" panose="02040503050406030204" pitchFamily="18" charset="0"/>
                            </a:rPr>
                          </m:ctrlPr>
                        </m:sSupPr>
                        <m:e>
                          <m:r>
                            <m:rPr>
                              <m:sty m:val="p"/>
                            </m:rPr>
                            <a:rPr lang="en-US" sz="3200" i="0">
                              <a:solidFill>
                                <a:schemeClr val="tx1"/>
                              </a:solidFill>
                              <a:latin typeface="Cambria Math"/>
                            </a:rPr>
                            <m:t>min</m:t>
                          </m:r>
                        </m:e>
                        <m:sup>
                          <m:r>
                            <a:rPr lang="en-US" sz="3200" i="0">
                              <a:solidFill>
                                <a:schemeClr val="tx1"/>
                              </a:solidFill>
                              <a:latin typeface="Cambria Math"/>
                            </a:rPr>
                            <m:t>−1</m:t>
                          </m:r>
                        </m:sup>
                      </m:sSup>
                    </m:oMath>
                  </m:oMathPara>
                </a14:m>
                <a:endParaRPr lang="en-US" sz="3200" dirty="0">
                  <a:solidFill>
                    <a:schemeClr val="tx1"/>
                  </a:solidFill>
                  <a:latin typeface="Arial" panose="020B0604020202020204" pitchFamily="34" charset="0"/>
                  <a:cs typeface="Arial" panose="020B0604020202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938747" y="4259027"/>
                <a:ext cx="5153014" cy="1077218"/>
              </a:xfrm>
              <a:prstGeom prst="rect">
                <a:avLst/>
              </a:prstGeom>
              <a:blipFill rotWithShape="0">
                <a:blip r:embed="rId4"/>
                <a:stretch>
                  <a:fillRect/>
                </a:stretch>
              </a:blipFill>
            </p:spPr>
            <p:txBody>
              <a:bodyPr/>
              <a:lstStyle/>
              <a:p>
                <a:r>
                  <a:rPr lang="en-US">
                    <a:noFill/>
                  </a:rPr>
                  <a:t> </a:t>
                </a:r>
              </a:p>
            </p:txBody>
          </p:sp>
        </mc:Fallback>
      </mc:AlternateContent>
      <p:sp>
        <p:nvSpPr>
          <p:cNvPr id="11"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045674733"/>
              </p:ext>
            </p:extLst>
          </p:nvPr>
        </p:nvGraphicFramePr>
        <p:xfrm>
          <a:off x="1676400" y="1329246"/>
          <a:ext cx="5671728" cy="2404554"/>
        </p:xfrm>
        <a:graphic>
          <a:graphicData uri="http://schemas.openxmlformats.org/presentationml/2006/ole">
            <mc:AlternateContent xmlns:mc="http://schemas.openxmlformats.org/markup-compatibility/2006">
              <mc:Choice xmlns:v="urn:schemas-microsoft-com:vml" Requires="v">
                <p:oleObj spid="_x0000_s4867" name="CS ChemDraw Drawing" r:id="rId5" imgW="5012262" imgH="2127077" progId="ChemDraw.Document.6.0">
                  <p:embed/>
                </p:oleObj>
              </mc:Choice>
              <mc:Fallback>
                <p:oleObj name="CS ChemDraw Drawing" r:id="rId5" imgW="5012262" imgH="2127077" progId="ChemDraw.Document.6.0">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329246"/>
                        <a:ext cx="5671728" cy="2404554"/>
                      </a:xfrm>
                      <a:prstGeom prst="rect">
                        <a:avLst/>
                      </a:prstGeom>
                      <a:noFill/>
                      <a:extLst/>
                    </p:spPr>
                  </p:pic>
                </p:oleObj>
              </mc:Fallback>
            </mc:AlternateContent>
          </a:graphicData>
        </a:graphic>
      </p:graphicFrame>
    </p:spTree>
    <p:extLst>
      <p:ext uri="{BB962C8B-B14F-4D97-AF65-F5344CB8AC3E}">
        <p14:creationId xmlns:p14="http://schemas.microsoft.com/office/powerpoint/2010/main" val="5162569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Ru(bipyridine)</a:t>
            </a:r>
            <a:r>
              <a:rPr lang="en-US" sz="3800" b="1" baseline="-25000" dirty="0" smtClean="0">
                <a:latin typeface="Arial" panose="020B0604020202020204" pitchFamily="34" charset="0"/>
                <a:cs typeface="Arial" panose="020B0604020202020204" pitchFamily="34" charset="0"/>
              </a:rPr>
              <a:t>3</a:t>
            </a:r>
            <a:r>
              <a:rPr lang="en-US" sz="3800" b="1" baseline="30000" dirty="0" smtClean="0">
                <a:latin typeface="Arial" panose="020B0604020202020204" pitchFamily="34" charset="0"/>
                <a:cs typeface="Arial" panose="020B0604020202020204" pitchFamily="34" charset="0"/>
              </a:rPr>
              <a:t>+2</a:t>
            </a:r>
            <a:endParaRPr lang="en-US" sz="3800" b="1" baseline="30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37</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3"/>
          <a:stretch>
            <a:fillRect/>
          </a:stretch>
        </p:blipFill>
        <p:spPr>
          <a:xfrm>
            <a:off x="838200" y="985861"/>
            <a:ext cx="7162800" cy="5780064"/>
          </a:xfrm>
          <a:prstGeom prst="rect">
            <a:avLst/>
          </a:prstGeom>
        </p:spPr>
      </p:pic>
    </p:spTree>
    <p:extLst>
      <p:ext uri="{BB962C8B-B14F-4D97-AF65-F5344CB8AC3E}">
        <p14:creationId xmlns:p14="http://schemas.microsoft.com/office/powerpoint/2010/main" val="25693148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nvPr>
        </p:nvGraphicFramePr>
        <p:xfrm>
          <a:off x="1371600" y="994569"/>
          <a:ext cx="6623646" cy="1715947"/>
        </p:xfrm>
        <a:graphic>
          <a:graphicData uri="http://schemas.openxmlformats.org/presentationml/2006/ole">
            <mc:AlternateContent xmlns:mc="http://schemas.openxmlformats.org/markup-compatibility/2006">
              <mc:Choice xmlns:v="urn:schemas-microsoft-com:vml" Requires="v">
                <p:oleObj spid="_x0000_s14698" name="CS ChemDraw Drawing" r:id="rId4" imgW="8866208" imgH="2297675" progId="ChemDraw.Document.6.0">
                  <p:embed/>
                </p:oleObj>
              </mc:Choice>
              <mc:Fallback>
                <p:oleObj name="CS ChemDraw Drawing" r:id="rId4" imgW="8866208" imgH="2297675" progId="ChemDraw.Document.6.0">
                  <p:embed/>
                  <p:pic>
                    <p:nvPicPr>
                      <p:cNvPr id="0" name=""/>
                      <p:cNvPicPr/>
                      <p:nvPr/>
                    </p:nvPicPr>
                    <p:blipFill>
                      <a:blip r:embed="rId5"/>
                      <a:stretch>
                        <a:fillRect/>
                      </a:stretch>
                    </p:blipFill>
                    <p:spPr>
                      <a:xfrm>
                        <a:off x="1371600" y="994569"/>
                        <a:ext cx="6623646" cy="1715947"/>
                      </a:xfrm>
                      <a:prstGeom prst="rect">
                        <a:avLst/>
                      </a:prstGeom>
                    </p:spPr>
                  </p:pic>
                </p:oleObj>
              </mc:Fallback>
            </mc:AlternateContent>
          </a:graphicData>
        </a:graphic>
      </p:graphicFrame>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Optimization of MIL-47-NH</a:t>
            </a:r>
            <a:r>
              <a:rPr lang="en-US" sz="3800" b="1" baseline="-25000" dirty="0" smtClean="0">
                <a:latin typeface="Arial" panose="020B0604020202020204" pitchFamily="34" charset="0"/>
                <a:cs typeface="Arial" panose="020B0604020202020204" pitchFamily="34" charset="0"/>
              </a:rPr>
              <a:t>2</a:t>
            </a:r>
            <a:endParaRPr lang="en-US" sz="3800" b="1" baseline="-25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38</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6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p:cNvSpPr txBox="1"/>
          <p:nvPr/>
        </p:nvSpPr>
        <p:spPr>
          <a:xfrm>
            <a:off x="5638800" y="1321713"/>
            <a:ext cx="1225015" cy="430887"/>
          </a:xfrm>
          <a:prstGeom prst="rect">
            <a:avLst/>
          </a:prstGeom>
          <a:noFill/>
        </p:spPr>
        <p:txBody>
          <a:bodyPr wrap="none" rtlCol="0">
            <a:spAutoFit/>
          </a:bodyPr>
          <a:lstStyle/>
          <a:p>
            <a:r>
              <a:rPr lang="en-US" sz="2200" dirty="0" smtClean="0">
                <a:latin typeface="Arial" panose="020B0604020202020204" pitchFamily="34" charset="0"/>
                <a:cs typeface="Arial" panose="020B0604020202020204" pitchFamily="34" charset="0"/>
              </a:rPr>
              <a:t>X = NH</a:t>
            </a:r>
            <a:r>
              <a:rPr lang="en-US" sz="2600" baseline="-25000" dirty="0" smtClean="0">
                <a:latin typeface="Arial" panose="020B0604020202020204" pitchFamily="34" charset="0"/>
                <a:cs typeface="Arial" panose="020B0604020202020204" pitchFamily="34" charset="0"/>
              </a:rPr>
              <a:t>2</a:t>
            </a:r>
            <a:endParaRPr lang="en-US" sz="2600" baseline="-25000" dirty="0">
              <a:latin typeface="Arial" panose="020B0604020202020204" pitchFamily="34" charset="0"/>
              <a:cs typeface="Arial" panose="020B0604020202020204" pitchFamily="34" charset="0"/>
            </a:endParaRPr>
          </a:p>
        </p:txBody>
      </p:sp>
      <p:graphicFrame>
        <p:nvGraphicFramePr>
          <p:cNvPr id="16" name="Content Placeholder 7"/>
          <p:cNvGraphicFramePr>
            <a:graphicFrameLocks noGrp="1"/>
          </p:cNvGraphicFramePr>
          <p:nvPr>
            <p:ph idx="1"/>
            <p:extLst/>
          </p:nvPr>
        </p:nvGraphicFramePr>
        <p:xfrm>
          <a:off x="457200" y="4328160"/>
          <a:ext cx="7945110" cy="2245236"/>
        </p:xfrm>
        <a:graphic>
          <a:graphicData uri="http://schemas.openxmlformats.org/drawingml/2006/table">
            <a:tbl>
              <a:tblPr>
                <a:tableStyleId>{ED083AE6-46FA-4A59-8FB0-9F97EB10719F}</a:tableStyleId>
              </a:tblPr>
              <a:tblGrid>
                <a:gridCol w="2071164"/>
                <a:gridCol w="2366010"/>
                <a:gridCol w="1943001"/>
                <a:gridCol w="1564935"/>
              </a:tblGrid>
              <a:tr h="518123">
                <a:tc>
                  <a:txBody>
                    <a:bodyPr/>
                    <a:lstStyle/>
                    <a:p>
                      <a:pPr algn="l" fontAlgn="b">
                        <a:spcBef>
                          <a:spcPts val="0"/>
                        </a:spcBef>
                        <a:spcAft>
                          <a:spcPts val="600"/>
                        </a:spcAft>
                      </a:pPr>
                      <a:r>
                        <a:rPr lang="en-US" sz="2200" b="0" u="none" strike="noStrike" baseline="0" dirty="0" smtClean="0">
                          <a:effectLst/>
                          <a:latin typeface="Arial" panose="020B0604020202020204" pitchFamily="34" charset="0"/>
                          <a:cs typeface="Arial" panose="020B0604020202020204" pitchFamily="34" charset="0"/>
                        </a:rPr>
                        <a:t>Procedure</a:t>
                      </a:r>
                      <a:endParaRPr lang="en-US" sz="2200" b="0" i="0" u="none" strike="noStrike" baseline="-25000" dirty="0">
                        <a:solidFill>
                          <a:srgbClr val="FFFFFF"/>
                        </a:solidFill>
                        <a:effectLst/>
                        <a:latin typeface="Arial" panose="020B0604020202020204" pitchFamily="34" charset="0"/>
                        <a:cs typeface="Arial" panose="020B0604020202020204" pitchFamily="34" charset="0"/>
                      </a:endParaRPr>
                    </a:p>
                  </a:txBody>
                  <a:tcPr marR="274320" marT="91440" marB="91440" anchor="b"/>
                </a:tc>
                <a:tc>
                  <a:txBody>
                    <a:bodyPr/>
                    <a:lstStyle/>
                    <a:p>
                      <a:pPr algn="r" fontAlgn="b">
                        <a:spcBef>
                          <a:spcPts val="0"/>
                        </a:spcBef>
                        <a:spcAft>
                          <a:spcPts val="600"/>
                        </a:spcAft>
                      </a:pPr>
                      <a:r>
                        <a:rPr lang="en-US" sz="2200" b="0" i="0" u="none" strike="noStrike" baseline="0" dirty="0" smtClean="0">
                          <a:solidFill>
                            <a:schemeClr val="tx1"/>
                          </a:solidFill>
                          <a:effectLst/>
                          <a:latin typeface="Arial" panose="020B0604020202020204" pitchFamily="34" charset="0"/>
                          <a:cs typeface="Arial" panose="020B0604020202020204" pitchFamily="34" charset="0"/>
                        </a:rPr>
                        <a:t>Metal : Ligand</a:t>
                      </a:r>
                      <a:endParaRPr lang="en-US" sz="2200" b="0" i="0" u="none" strike="noStrike" baseline="0" dirty="0">
                        <a:solidFill>
                          <a:srgbClr val="FFFFFF"/>
                        </a:solidFill>
                        <a:effectLst/>
                        <a:latin typeface="Arial" panose="020B0604020202020204" pitchFamily="34" charset="0"/>
                        <a:cs typeface="Arial" panose="020B0604020202020204" pitchFamily="34" charset="0"/>
                      </a:endParaRPr>
                    </a:p>
                  </a:txBody>
                  <a:tcPr marR="274320" marT="91440" marB="91440" anchor="b"/>
                </a:tc>
                <a:tc>
                  <a:txBody>
                    <a:bodyPr/>
                    <a:lstStyle/>
                    <a:p>
                      <a:pPr algn="ctr" fontAlgn="b">
                        <a:spcBef>
                          <a:spcPts val="0"/>
                        </a:spcBef>
                        <a:spcAft>
                          <a:spcPts val="600"/>
                        </a:spcAft>
                      </a:pPr>
                      <a:r>
                        <a:rPr lang="en-US" sz="2200" b="0" i="0" u="none" strike="noStrike" baseline="0" dirty="0" smtClean="0">
                          <a:solidFill>
                            <a:schemeClr val="tx1"/>
                          </a:solidFill>
                          <a:effectLst/>
                          <a:latin typeface="Arial" panose="020B0604020202020204" pitchFamily="34" charset="0"/>
                          <a:cs typeface="Arial" panose="020B0604020202020204" pitchFamily="34" charset="0"/>
                        </a:rPr>
                        <a:t>[VCl</a:t>
                      </a:r>
                      <a:r>
                        <a:rPr lang="en-US" sz="2600" b="0" i="0" u="none" strike="noStrike" baseline="-25000" dirty="0" smtClean="0">
                          <a:solidFill>
                            <a:schemeClr val="tx1"/>
                          </a:solidFill>
                          <a:effectLst/>
                          <a:latin typeface="Arial" panose="020B0604020202020204" pitchFamily="34" charset="0"/>
                          <a:cs typeface="Arial" panose="020B0604020202020204" pitchFamily="34" charset="0"/>
                        </a:rPr>
                        <a:t>3</a:t>
                      </a:r>
                      <a:r>
                        <a:rPr lang="en-US" sz="2200" b="0" i="0" u="none" strike="noStrike" baseline="0" dirty="0" smtClean="0">
                          <a:solidFill>
                            <a:schemeClr val="tx1"/>
                          </a:solidFill>
                          <a:effectLst/>
                          <a:latin typeface="Arial" panose="020B0604020202020204" pitchFamily="34" charset="0"/>
                          <a:cs typeface="Arial" panose="020B0604020202020204" pitchFamily="34" charset="0"/>
                        </a:rPr>
                        <a:t>]</a:t>
                      </a:r>
                      <a:endParaRPr lang="en-US" sz="2200" b="0" i="0" u="none" strike="noStrike" baseline="0" dirty="0">
                        <a:solidFill>
                          <a:schemeClr val="tx1"/>
                        </a:solidFill>
                        <a:effectLst/>
                        <a:latin typeface="Arial" panose="020B0604020202020204" pitchFamily="34" charset="0"/>
                        <a:cs typeface="Arial" panose="020B0604020202020204" pitchFamily="34" charset="0"/>
                      </a:endParaRPr>
                    </a:p>
                  </a:txBody>
                  <a:tcPr marR="274320" marT="91440" marB="91440" anchor="b"/>
                </a:tc>
                <a:tc>
                  <a:txBody>
                    <a:bodyPr/>
                    <a:lstStyle/>
                    <a:p>
                      <a:pPr algn="ctr" fontAlgn="b">
                        <a:spcBef>
                          <a:spcPts val="0"/>
                        </a:spcBef>
                        <a:spcAft>
                          <a:spcPts val="600"/>
                        </a:spcAft>
                      </a:pPr>
                      <a:r>
                        <a:rPr lang="en-US" sz="2200" b="0" i="0" u="none" strike="noStrike" baseline="0" dirty="0" smtClean="0">
                          <a:solidFill>
                            <a:schemeClr val="tx1"/>
                          </a:solidFill>
                          <a:effectLst/>
                          <a:latin typeface="Arial" panose="020B0604020202020204" pitchFamily="34" charset="0"/>
                          <a:cs typeface="Arial" panose="020B0604020202020204" pitchFamily="34" charset="0"/>
                        </a:rPr>
                        <a:t>% Yield</a:t>
                      </a:r>
                      <a:endParaRPr lang="en-US" sz="2200" b="0" i="0" u="none" strike="noStrike" baseline="0" dirty="0">
                        <a:solidFill>
                          <a:schemeClr val="tx1"/>
                        </a:solidFill>
                        <a:effectLst/>
                        <a:latin typeface="Arial" panose="020B0604020202020204" pitchFamily="34" charset="0"/>
                        <a:cs typeface="Arial" panose="020B0604020202020204" pitchFamily="34" charset="0"/>
                      </a:endParaRPr>
                    </a:p>
                  </a:txBody>
                  <a:tcPr marR="274320" marT="91440" marB="91440" anchor="b"/>
                </a:tc>
              </a:tr>
              <a:tr h="431769">
                <a:tc>
                  <a:txBody>
                    <a:bodyPr/>
                    <a:lstStyle/>
                    <a:p>
                      <a:pPr algn="l" fontAlgn="b">
                        <a:spcBef>
                          <a:spcPts val="0"/>
                        </a:spcBef>
                        <a:spcAft>
                          <a:spcPts val="600"/>
                        </a:spcAft>
                      </a:pPr>
                      <a:r>
                        <a:rPr lang="en-US" sz="2200" u="none" strike="noStrike" dirty="0" smtClean="0">
                          <a:effectLst/>
                          <a:latin typeface="Arial" panose="020B0604020202020204" pitchFamily="34" charset="0"/>
                          <a:cs typeface="Arial" panose="020B0604020202020204" pitchFamily="34" charset="0"/>
                        </a:rPr>
                        <a:t>Literature</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1 : 1</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0.58 M</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15</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r>
              <a:tr h="431769">
                <a:tc>
                  <a:txBody>
                    <a:bodyPr/>
                    <a:lstStyle/>
                    <a:p>
                      <a:pPr algn="l"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Lit. +</a:t>
                      </a:r>
                      <a:r>
                        <a:rPr lang="en-US" sz="2200" b="0" i="0" u="none" strike="noStrike" baseline="0" dirty="0" smtClean="0">
                          <a:solidFill>
                            <a:srgbClr val="000000"/>
                          </a:solidFill>
                          <a:effectLst/>
                          <a:latin typeface="Arial" panose="020B0604020202020204" pitchFamily="34" charset="0"/>
                          <a:cs typeface="Arial" panose="020B0604020202020204" pitchFamily="34" charset="0"/>
                        </a:rPr>
                        <a:t> TEA</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1</a:t>
                      </a:r>
                      <a:r>
                        <a:rPr lang="en-US" sz="2200" b="0" i="0" u="none" strike="noStrike" baseline="0" dirty="0" smtClean="0">
                          <a:solidFill>
                            <a:srgbClr val="000000"/>
                          </a:solidFill>
                          <a:effectLst/>
                          <a:latin typeface="Arial" panose="020B0604020202020204" pitchFamily="34" charset="0"/>
                          <a:cs typeface="Arial" panose="020B0604020202020204" pitchFamily="34" charset="0"/>
                        </a:rPr>
                        <a:t> : 1</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0.58</a:t>
                      </a:r>
                      <a:r>
                        <a:rPr lang="en-US" sz="2200" b="0" i="0" u="none" strike="noStrike" baseline="0" dirty="0" smtClean="0">
                          <a:solidFill>
                            <a:srgbClr val="000000"/>
                          </a:solidFill>
                          <a:effectLst/>
                          <a:latin typeface="Arial" panose="020B0604020202020204" pitchFamily="34" charset="0"/>
                          <a:cs typeface="Arial" panose="020B0604020202020204" pitchFamily="34" charset="0"/>
                        </a:rPr>
                        <a:t> M</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0</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r>
              <a:tr h="431769">
                <a:tc>
                  <a:txBody>
                    <a:bodyPr/>
                    <a:lstStyle/>
                    <a:p>
                      <a:pPr algn="l" fontAlgn="b">
                        <a:spcBef>
                          <a:spcPts val="0"/>
                        </a:spcBef>
                        <a:spcAft>
                          <a:spcPts val="600"/>
                        </a:spcAft>
                      </a:pPr>
                      <a:r>
                        <a:rPr lang="en-US" sz="2200" b="0" i="0" u="none" strike="noStrike" dirty="0" smtClean="0">
                          <a:solidFill>
                            <a:schemeClr val="tx1"/>
                          </a:solidFill>
                          <a:effectLst/>
                          <a:latin typeface="Arial" panose="020B0604020202020204" pitchFamily="34" charset="0"/>
                          <a:cs typeface="Arial" panose="020B0604020202020204" pitchFamily="34" charset="0"/>
                        </a:rPr>
                        <a:t>Experimental</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1 :</a:t>
                      </a:r>
                      <a:r>
                        <a:rPr lang="en-US" sz="2200" b="0" i="0" u="none" strike="noStrike" baseline="0" dirty="0" smtClean="0">
                          <a:solidFill>
                            <a:srgbClr val="000000"/>
                          </a:solidFill>
                          <a:effectLst/>
                          <a:latin typeface="Arial" panose="020B0604020202020204" pitchFamily="34" charset="0"/>
                          <a:cs typeface="Arial" panose="020B0604020202020204" pitchFamily="34" charset="0"/>
                        </a:rPr>
                        <a:t> 0.25</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0.18 M</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62</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r>
              <a:tr h="431769">
                <a:tc>
                  <a:txBody>
                    <a:bodyPr/>
                    <a:lstStyle/>
                    <a:p>
                      <a:pPr algn="l" fontAlgn="b">
                        <a:spcBef>
                          <a:spcPts val="0"/>
                        </a:spcBef>
                        <a:spcAft>
                          <a:spcPts val="600"/>
                        </a:spcAft>
                      </a:pPr>
                      <a:r>
                        <a:rPr lang="en-US" sz="2200" b="0" i="0" u="none" strike="noStrike" dirty="0" smtClean="0">
                          <a:solidFill>
                            <a:schemeClr val="tx1"/>
                          </a:solidFill>
                          <a:effectLst/>
                          <a:latin typeface="Arial" panose="020B0604020202020204" pitchFamily="34" charset="0"/>
                          <a:cs typeface="Arial" panose="020B0604020202020204" pitchFamily="34" charset="0"/>
                        </a:rPr>
                        <a:t>Exp. + TEA</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1</a:t>
                      </a:r>
                      <a:r>
                        <a:rPr lang="en-US" sz="2200" b="0" i="0" u="none" strike="noStrike" baseline="0" dirty="0" smtClean="0">
                          <a:solidFill>
                            <a:srgbClr val="000000"/>
                          </a:solidFill>
                          <a:effectLst/>
                          <a:latin typeface="Arial" panose="020B0604020202020204" pitchFamily="34" charset="0"/>
                          <a:cs typeface="Arial" panose="020B0604020202020204" pitchFamily="34" charset="0"/>
                        </a:rPr>
                        <a:t> : 0.25</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0.18 M</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c>
                  <a:txBody>
                    <a:bodyPr/>
                    <a:lstStyle/>
                    <a:p>
                      <a:pPr algn="ctr" fontAlgn="b">
                        <a:spcBef>
                          <a:spcPts val="0"/>
                        </a:spcBef>
                        <a:spcAft>
                          <a:spcPts val="600"/>
                        </a:spcAft>
                      </a:pPr>
                      <a:r>
                        <a:rPr lang="en-US" sz="2200" b="0" i="0" u="none" strike="noStrike" dirty="0" smtClean="0">
                          <a:solidFill>
                            <a:srgbClr val="000000"/>
                          </a:solidFill>
                          <a:effectLst/>
                          <a:latin typeface="Arial" panose="020B0604020202020204" pitchFamily="34" charset="0"/>
                          <a:cs typeface="Arial" panose="020B0604020202020204" pitchFamily="34" charset="0"/>
                        </a:rPr>
                        <a:t>57</a:t>
                      </a:r>
                      <a:endParaRPr lang="en-US" sz="2200" b="0" i="0" u="none" strike="noStrike" dirty="0">
                        <a:solidFill>
                          <a:srgbClr val="000000"/>
                        </a:solidFill>
                        <a:effectLst/>
                        <a:latin typeface="Arial" panose="020B0604020202020204" pitchFamily="34" charset="0"/>
                        <a:cs typeface="Arial" panose="020B0604020202020204" pitchFamily="34" charset="0"/>
                      </a:endParaRPr>
                    </a:p>
                  </a:txBody>
                  <a:tcPr marR="274320" marT="0" marB="91440" anchor="b"/>
                </a:tc>
              </a:tr>
            </a:tbl>
          </a:graphicData>
        </a:graphic>
      </p:graphicFrame>
      <p:sp>
        <p:nvSpPr>
          <p:cNvPr id="5" name="TextBox 4"/>
          <p:cNvSpPr txBox="1"/>
          <p:nvPr/>
        </p:nvSpPr>
        <p:spPr>
          <a:xfrm>
            <a:off x="4028261" y="2209800"/>
            <a:ext cx="543739" cy="307777"/>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TEA</a:t>
            </a:r>
            <a:endParaRPr lang="en-US" sz="1400" b="1" dirty="0">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457200" y="2862917"/>
            <a:ext cx="7924800" cy="13280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Arial" panose="020B0604020202020204" pitchFamily="34" charset="0"/>
                <a:cs typeface="Arial" panose="020B0604020202020204" pitchFamily="34" charset="0"/>
              </a:rPr>
              <a:t>Adjusting the concentration to 0.18 M and metal to ligand ratio to 1: 0.25 increases the yield. Adding TEA enhances reproducibility.</a:t>
            </a:r>
          </a:p>
        </p:txBody>
      </p:sp>
    </p:spTree>
    <p:extLst>
      <p:ext uri="{BB962C8B-B14F-4D97-AF65-F5344CB8AC3E}">
        <p14:creationId xmlns:p14="http://schemas.microsoft.com/office/powerpoint/2010/main" val="211649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Curve Smoothing</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39</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656" y="2955479"/>
            <a:ext cx="4119450" cy="3505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2573206"/>
            <a:ext cx="3505200" cy="3968842"/>
          </a:xfrm>
          <a:prstGeom prst="rect">
            <a:avLst/>
          </a:prstGeom>
        </p:spPr>
      </p:pic>
      <p:sp>
        <p:nvSpPr>
          <p:cNvPr id="9" name="Rectangle 8"/>
          <p:cNvSpPr/>
          <p:nvPr/>
        </p:nvSpPr>
        <p:spPr>
          <a:xfrm>
            <a:off x="794" y="941388"/>
            <a:ext cx="7162006" cy="1292662"/>
          </a:xfrm>
          <a:prstGeom prst="rect">
            <a:avLst/>
          </a:prstGeom>
        </p:spPr>
        <p:txBody>
          <a:bodyPr wrap="square">
            <a:spAutoFit/>
          </a:bodyPr>
          <a:lstStyle/>
          <a:p>
            <a:pPr marL="285750"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Exponential curve smoothing </a:t>
            </a: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Two peaks at 3.81 ppm merge into one</a:t>
            </a:r>
          </a:p>
          <a:p>
            <a:pPr marL="742950" lvl="1" indent="-285750">
              <a:buFont typeface="Arial" panose="020B0604020202020204" pitchFamily="34" charset="0"/>
              <a:buChar char="•"/>
            </a:pPr>
            <a:r>
              <a:rPr lang="en-US" sz="2600" dirty="0" smtClean="0">
                <a:latin typeface="Arial" panose="020B0604020202020204" pitchFamily="34" charset="0"/>
                <a:cs typeface="Arial" panose="020B0604020202020204" pitchFamily="34" charset="0"/>
              </a:rPr>
              <a:t>Impurity appears absent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832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00" y="934886"/>
            <a:ext cx="7772400" cy="3692927"/>
          </a:xfrm>
          <a:prstGeom prst="rect">
            <a:avLst/>
          </a:prstGeom>
        </p:spPr>
      </p:pic>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Homogeneous Catalysis</a:t>
            </a:r>
            <a:endParaRPr lang="en-US" sz="3800" b="1" baseline="30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4</a:t>
            </a:fld>
            <a:endParaRPr 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TextBox 10"/>
          <p:cNvSpPr txBox="1"/>
          <p:nvPr/>
        </p:nvSpPr>
        <p:spPr>
          <a:xfrm>
            <a:off x="838199" y="6400800"/>
            <a:ext cx="72390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Prier, C. K</a:t>
            </a:r>
            <a:r>
              <a:rPr lang="en-US" dirty="0" smtClean="0">
                <a:latin typeface="Arial" panose="020B0604020202020204" pitchFamily="34" charset="0"/>
                <a:cs typeface="Arial" panose="020B0604020202020204" pitchFamily="34" charset="0"/>
              </a:rPr>
              <a:t>. et al. </a:t>
            </a:r>
            <a:r>
              <a:rPr lang="en-US" i="1" dirty="0">
                <a:latin typeface="Arial" panose="020B0604020202020204" pitchFamily="34" charset="0"/>
                <a:cs typeface="Arial" panose="020B0604020202020204" pitchFamily="34" charset="0"/>
              </a:rPr>
              <a:t>Chem. Rev. </a:t>
            </a:r>
            <a:r>
              <a:rPr lang="en-US" b="1" dirty="0">
                <a:latin typeface="Arial" panose="020B0604020202020204" pitchFamily="34" charset="0"/>
                <a:cs typeface="Arial" panose="020B0604020202020204" pitchFamily="34" charset="0"/>
              </a:rPr>
              <a:t>2013,</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113</a:t>
            </a:r>
            <a:r>
              <a:rPr lang="en-US" dirty="0">
                <a:latin typeface="Arial" panose="020B0604020202020204" pitchFamily="34" charset="0"/>
                <a:cs typeface="Arial" panose="020B0604020202020204" pitchFamily="34" charset="0"/>
              </a:rPr>
              <a:t>, 5322-5363.</a:t>
            </a:r>
          </a:p>
        </p:txBody>
      </p:sp>
      <p:sp>
        <p:nvSpPr>
          <p:cNvPr id="3" name="TextBox 2"/>
          <p:cNvSpPr txBox="1"/>
          <p:nvPr/>
        </p:nvSpPr>
        <p:spPr>
          <a:xfrm>
            <a:off x="4765754" y="4852587"/>
            <a:ext cx="4390946" cy="1077218"/>
          </a:xfrm>
          <a:prstGeom prst="rect">
            <a:avLst/>
          </a:prstGeom>
          <a:noFill/>
        </p:spPr>
        <p:txBody>
          <a:bodyPr wrap="none" rtlCol="0">
            <a:spAutoFit/>
          </a:bodyPr>
          <a:lstStyle/>
          <a:p>
            <a:pPr marL="342900" indent="-283464">
              <a:buFont typeface="Arial" panose="020B0604020202020204" pitchFamily="34" charset="0"/>
              <a:buChar char="•"/>
            </a:pPr>
            <a:r>
              <a:rPr lang="en-US" sz="1600" dirty="0">
                <a:latin typeface="Arial" panose="020B0604020202020204" pitchFamily="34" charset="0"/>
                <a:cs typeface="Arial" panose="020B0604020202020204" pitchFamily="34" charset="0"/>
              </a:rPr>
              <a:t>Disadvantages</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Not </a:t>
            </a:r>
            <a:r>
              <a:rPr lang="en-US" sz="1600" dirty="0" smtClean="0">
                <a:latin typeface="Arial" panose="020B0604020202020204" pitchFamily="34" charset="0"/>
                <a:cs typeface="Arial" panose="020B0604020202020204" pitchFamily="34" charset="0"/>
              </a:rPr>
              <a:t>reusable</a:t>
            </a:r>
          </a:p>
          <a:p>
            <a:pPr marL="800100" lvl="1" indent="-342900">
              <a:buFont typeface="Arial" panose="020B0604020202020204" pitchFamily="34" charset="0"/>
              <a:buChar char="−"/>
            </a:pPr>
            <a:r>
              <a:rPr lang="en-US" sz="1600" dirty="0" smtClean="0">
                <a:latin typeface="Arial" panose="020B0604020202020204" pitchFamily="34" charset="0"/>
                <a:cs typeface="Arial" panose="020B0604020202020204" pitchFamily="34" charset="0"/>
              </a:rPr>
              <a:t>Purification </a:t>
            </a:r>
            <a:r>
              <a:rPr lang="en-US" sz="1600" dirty="0">
                <a:latin typeface="Arial" panose="020B0604020202020204" pitchFamily="34" charset="0"/>
                <a:cs typeface="Arial" panose="020B0604020202020204" pitchFamily="34" charset="0"/>
              </a:rPr>
              <a:t>of </a:t>
            </a:r>
            <a:r>
              <a:rPr lang="en-US" sz="1600" dirty="0" smtClean="0">
                <a:latin typeface="Arial" panose="020B0604020202020204" pitchFamily="34" charset="0"/>
                <a:cs typeface="Arial" panose="020B0604020202020204" pitchFamily="34" charset="0"/>
              </a:rPr>
              <a:t>product</a:t>
            </a:r>
          </a:p>
          <a:p>
            <a:pPr marL="800100" lvl="1" indent="-342900">
              <a:buFont typeface="Arial" panose="020B0604020202020204" pitchFamily="34" charset="0"/>
              <a:buChar char="−"/>
            </a:pPr>
            <a:r>
              <a:rPr lang="en-US" sz="1600" dirty="0" smtClean="0">
                <a:latin typeface="Arial" panose="020B0604020202020204" pitchFamily="34" charset="0"/>
                <a:cs typeface="Arial" panose="020B0604020202020204" pitchFamily="34" charset="0"/>
              </a:rPr>
              <a:t>Ru and </a:t>
            </a:r>
            <a:r>
              <a:rPr lang="en-US" sz="1600" dirty="0" err="1" smtClean="0">
                <a:latin typeface="Arial" panose="020B0604020202020204" pitchFamily="34" charset="0"/>
                <a:cs typeface="Arial" panose="020B0604020202020204" pitchFamily="34" charset="0"/>
              </a:rPr>
              <a:t>Ir</a:t>
            </a:r>
            <a:r>
              <a:rPr lang="en-US" sz="1600" dirty="0" smtClean="0">
                <a:latin typeface="Arial" panose="020B0604020202020204" pitchFamily="34" charset="0"/>
                <a:cs typeface="Arial" panose="020B0604020202020204" pitchFamily="34" charset="0"/>
              </a:rPr>
              <a:t> are expensive noble metals</a:t>
            </a:r>
            <a:endParaRPr lang="en-US" sz="1600" dirty="0">
              <a:latin typeface="Arial" panose="020B0604020202020204" pitchFamily="34" charset="0"/>
              <a:cs typeface="Arial" panose="020B0604020202020204" pitchFamily="34" charset="0"/>
            </a:endParaRPr>
          </a:p>
        </p:txBody>
      </p:sp>
      <p:sp>
        <p:nvSpPr>
          <p:cNvPr id="13" name="TextBox 12"/>
          <p:cNvSpPr txBox="1"/>
          <p:nvPr/>
        </p:nvSpPr>
        <p:spPr>
          <a:xfrm>
            <a:off x="38099" y="4852587"/>
            <a:ext cx="4419600" cy="1323439"/>
          </a:xfrm>
          <a:prstGeom prst="rect">
            <a:avLst/>
          </a:prstGeom>
          <a:noFill/>
        </p:spPr>
        <p:txBody>
          <a:bodyPr wrap="square" rtlCol="0">
            <a:spAutoFit/>
          </a:bodyPr>
          <a:lstStyle/>
          <a:p>
            <a:pPr marL="342900" indent="-283464">
              <a:buFont typeface="Arial" panose="020B0604020202020204" pitchFamily="34" charset="0"/>
              <a:buChar char="•"/>
            </a:pPr>
            <a:r>
              <a:rPr lang="en-US" sz="1600" dirty="0">
                <a:latin typeface="Arial" panose="020B0604020202020204" pitchFamily="34" charset="0"/>
                <a:cs typeface="Arial" panose="020B0604020202020204" pitchFamily="34" charset="0"/>
              </a:rPr>
              <a:t>Advantages</a:t>
            </a:r>
          </a:p>
          <a:p>
            <a:pPr marL="800100" lvl="1"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Tunable for a wide range of </a:t>
            </a:r>
            <a:r>
              <a:rPr lang="en-US" sz="1600" dirty="0" smtClean="0">
                <a:latin typeface="Arial" panose="020B0604020202020204" pitchFamily="34" charset="0"/>
                <a:cs typeface="Arial" panose="020B0604020202020204" pitchFamily="34" charset="0"/>
              </a:rPr>
              <a:t>reactions</a:t>
            </a:r>
          </a:p>
          <a:p>
            <a:pPr marL="800100" lvl="1" indent="-342900">
              <a:buFont typeface="Arial" panose="020B0604020202020204" pitchFamily="34" charset="0"/>
              <a:buChar char="−"/>
            </a:pPr>
            <a:r>
              <a:rPr lang="en-US" sz="1600" dirty="0" smtClean="0">
                <a:latin typeface="Arial" panose="020B0604020202020204" pitchFamily="34" charset="0"/>
                <a:cs typeface="Arial" panose="020B0604020202020204" pitchFamily="34" charset="0"/>
              </a:rPr>
              <a:t>High </a:t>
            </a:r>
            <a:r>
              <a:rPr lang="en-US" sz="1600" dirty="0">
                <a:latin typeface="Arial" panose="020B0604020202020204" pitchFamily="34" charset="0"/>
                <a:cs typeface="Arial" panose="020B0604020202020204" pitchFamily="34" charset="0"/>
              </a:rPr>
              <a:t>selectivity with low potential for side </a:t>
            </a:r>
            <a:r>
              <a:rPr lang="en-US" sz="1600" dirty="0" smtClean="0">
                <a:latin typeface="Arial" panose="020B0604020202020204" pitchFamily="34" charset="0"/>
                <a:cs typeface="Arial" panose="020B0604020202020204" pitchFamily="34" charset="0"/>
              </a:rPr>
              <a:t>reactions</a:t>
            </a:r>
          </a:p>
          <a:p>
            <a:pPr marL="800100" lvl="1" indent="-342900">
              <a:buFont typeface="Arial" panose="020B0604020202020204" pitchFamily="34" charset="0"/>
              <a:buChar char="−"/>
            </a:pPr>
            <a:r>
              <a:rPr lang="en-US" sz="1600" dirty="0" smtClean="0">
                <a:latin typeface="Arial" panose="020B0604020202020204" pitchFamily="34" charset="0"/>
                <a:cs typeface="Arial" panose="020B0604020202020204" pitchFamily="34" charset="0"/>
              </a:rPr>
              <a:t>Employed </a:t>
            </a:r>
            <a:r>
              <a:rPr lang="en-US" sz="1600" dirty="0">
                <a:latin typeface="Arial" panose="020B0604020202020204" pitchFamily="34" charset="0"/>
                <a:cs typeface="Arial" panose="020B0604020202020204" pitchFamily="34" charset="0"/>
              </a:rPr>
              <a:t>in low loadings</a:t>
            </a:r>
          </a:p>
        </p:txBody>
      </p:sp>
    </p:spTree>
    <p:extLst>
      <p:ext uri="{BB962C8B-B14F-4D97-AF65-F5344CB8AC3E}">
        <p14:creationId xmlns:p14="http://schemas.microsoft.com/office/powerpoint/2010/main" val="40561295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Kinetics with pure benzyl alcohol</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40</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8"/>
          <p:cNvSpPr/>
          <p:nvPr/>
        </p:nvSpPr>
        <p:spPr>
          <a:xfrm>
            <a:off x="794" y="941388"/>
            <a:ext cx="8838406" cy="1200329"/>
          </a:xfrm>
          <a:prstGeom prst="rect">
            <a:avLst/>
          </a:prstGeom>
        </p:spPr>
        <p:txBody>
          <a:bodyPr wrap="square">
            <a:spAutoFit/>
          </a:bodyPr>
          <a:lstStyle/>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Standard deviations still too high</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Rates for decomposition of SM and appearance of product orders of magnitude apart</a:t>
            </a:r>
          </a:p>
        </p:txBody>
      </p:sp>
      <p:pic>
        <p:nvPicPr>
          <p:cNvPr id="12" name="Picture 11"/>
          <p:cNvPicPr>
            <a:picLocks noChangeAspect="1"/>
          </p:cNvPicPr>
          <p:nvPr/>
        </p:nvPicPr>
        <p:blipFill>
          <a:blip r:embed="rId3"/>
          <a:stretch>
            <a:fillRect/>
          </a:stretch>
        </p:blipFill>
        <p:spPr>
          <a:xfrm>
            <a:off x="1447831" y="2578290"/>
            <a:ext cx="5499069" cy="3670110"/>
          </a:xfrm>
          <a:prstGeom prst="rect">
            <a:avLst/>
          </a:prstGeom>
        </p:spPr>
      </p:pic>
    </p:spTree>
    <p:extLst>
      <p:ext uri="{BB962C8B-B14F-4D97-AF65-F5344CB8AC3E}">
        <p14:creationId xmlns:p14="http://schemas.microsoft.com/office/powerpoint/2010/main" val="3403712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Summary</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8229600" cy="4525963"/>
          </a:xfrm>
        </p:spPr>
        <p:txBody>
          <a:bodyPr>
            <a:normAutofit/>
          </a:bodyPr>
          <a:lstStyle/>
          <a:p>
            <a:pPr indent="-283464"/>
            <a:r>
              <a:rPr lang="en-US" sz="2600" dirty="0" smtClean="0">
                <a:latin typeface="Arial" panose="020B0604020202020204" pitchFamily="34" charset="0"/>
                <a:cs typeface="Arial" panose="020B0604020202020204" pitchFamily="34" charset="0"/>
              </a:rPr>
              <a:t>Crystallized several metal-organic frameworks</a:t>
            </a:r>
          </a:p>
          <a:p>
            <a:pPr indent="-283464"/>
            <a:r>
              <a:rPr lang="en-US" sz="2600" dirty="0" smtClean="0">
                <a:latin typeface="Arial" panose="020B0604020202020204" pitchFamily="34" charset="0"/>
                <a:cs typeface="Arial" panose="020B0604020202020204" pitchFamily="34" charset="0"/>
              </a:rPr>
              <a:t>Showed that these MOFs possess non-trivial photooxidative capabilities</a:t>
            </a:r>
          </a:p>
          <a:p>
            <a:pPr indent="-283464"/>
            <a:r>
              <a:rPr lang="en-US" sz="2600" dirty="0" smtClean="0">
                <a:latin typeface="Arial" panose="020B0604020202020204" pitchFamily="34" charset="0"/>
                <a:cs typeface="Arial" panose="020B0604020202020204" pitchFamily="34" charset="0"/>
              </a:rPr>
              <a:t>Determined the rate of reaction</a:t>
            </a:r>
          </a:p>
          <a:p>
            <a:pPr indent="-283464"/>
            <a:r>
              <a:rPr lang="en-US" sz="2600" dirty="0" smtClean="0">
                <a:latin typeface="Arial" panose="020B0604020202020204" pitchFamily="34" charset="0"/>
                <a:cs typeface="Arial" panose="020B0604020202020204" pitchFamily="34" charset="0"/>
              </a:rPr>
              <a:t>Determined photochemical quantum yield</a:t>
            </a:r>
            <a:endParaRPr lang="en-US" sz="2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41</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4463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464425" cy="792163"/>
          </a:xfrm>
        </p:spPr>
        <p:txBody>
          <a:bodyPr>
            <a:normAutofit/>
          </a:bodyPr>
          <a:lstStyle/>
          <a:p>
            <a:pPr algn="l"/>
            <a:r>
              <a:rPr lang="en-US" sz="3400" b="1" dirty="0" smtClean="0">
                <a:latin typeface="Arial" panose="020B0604020202020204" pitchFamily="34" charset="0"/>
                <a:cs typeface="Arial" panose="020B0604020202020204" pitchFamily="34" charset="0"/>
              </a:rPr>
              <a:t>Oxidation with  CCl</a:t>
            </a:r>
            <a:r>
              <a:rPr lang="en-US" sz="3000" b="1" baseline="-25000" dirty="0" smtClean="0">
                <a:latin typeface="Arial" panose="020B0604020202020204" pitchFamily="34" charset="0"/>
                <a:cs typeface="Arial" panose="020B0604020202020204" pitchFamily="34" charset="0"/>
              </a:rPr>
              <a:t>3</a:t>
            </a:r>
            <a:r>
              <a:rPr lang="en-US" sz="3400" b="1" dirty="0" smtClean="0">
                <a:latin typeface="Arial" panose="020B0604020202020204" pitchFamily="34" charset="0"/>
                <a:cs typeface="Arial" panose="020B0604020202020204" pitchFamily="34" charset="0"/>
              </a:rPr>
              <a:t>Br</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42</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467952"/>
            <a:ext cx="6248399" cy="3193800"/>
          </a:xfrm>
          <a:prstGeom prst="rect">
            <a:avLst/>
          </a:prstGeom>
        </p:spPr>
      </p:pic>
      <p:pic>
        <p:nvPicPr>
          <p:cNvPr id="5" name="Picture 4"/>
          <p:cNvPicPr>
            <a:picLocks noChangeAspect="1"/>
          </p:cNvPicPr>
          <p:nvPr/>
        </p:nvPicPr>
        <p:blipFill>
          <a:blip r:embed="rId4"/>
          <a:stretch>
            <a:fillRect/>
          </a:stretch>
        </p:blipFill>
        <p:spPr>
          <a:xfrm>
            <a:off x="1968501" y="941388"/>
            <a:ext cx="4877652" cy="2526564"/>
          </a:xfrm>
          <a:prstGeom prst="rect">
            <a:avLst/>
          </a:prstGeom>
        </p:spPr>
      </p:pic>
      <p:sp>
        <p:nvSpPr>
          <p:cNvPr id="8" name="TextBox 7"/>
          <p:cNvSpPr txBox="1"/>
          <p:nvPr/>
        </p:nvSpPr>
        <p:spPr>
          <a:xfrm>
            <a:off x="4200074" y="2311400"/>
            <a:ext cx="312906" cy="369332"/>
          </a:xfrm>
          <a:prstGeom prst="rect">
            <a:avLst/>
          </a:prstGeom>
          <a:noFill/>
        </p:spPr>
        <p:txBody>
          <a:bodyPr wrap="none" rtlCol="0">
            <a:spAutoFit/>
          </a:bodyPr>
          <a:lstStyle/>
          <a:p>
            <a:r>
              <a:rPr lang="el-GR" b="1" dirty="0" smtClean="0">
                <a:latin typeface="Arial" panose="020B0604020202020204" pitchFamily="34" charset="0"/>
                <a:cs typeface="Arial" panose="020B0604020202020204" pitchFamily="34" charset="0"/>
              </a:rPr>
              <a:t>λ</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3865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792163"/>
          </a:xfrm>
        </p:spPr>
        <p:txBody>
          <a:bodyPr>
            <a:normAutofit/>
          </a:bodyPr>
          <a:lstStyle/>
          <a:p>
            <a:pPr algn="l"/>
            <a:r>
              <a:rPr lang="en-US" sz="3400" b="1" dirty="0" smtClean="0">
                <a:latin typeface="Arial" panose="020B0604020202020204" pitchFamily="34" charset="0"/>
                <a:cs typeface="Arial" panose="020B0604020202020204" pitchFamily="34" charset="0"/>
              </a:rPr>
              <a:t>Heterogeneous </a:t>
            </a:r>
            <a:r>
              <a:rPr lang="en-US" sz="3400" b="1" dirty="0">
                <a:latin typeface="Arial" panose="020B0604020202020204" pitchFamily="34" charset="0"/>
                <a:cs typeface="Arial" panose="020B0604020202020204" pitchFamily="34" charset="0"/>
              </a:rPr>
              <a:t>C</a:t>
            </a:r>
            <a:r>
              <a:rPr lang="en-US" sz="3400" b="1" dirty="0" smtClean="0">
                <a:latin typeface="Arial" panose="020B0604020202020204" pitchFamily="34" charset="0"/>
                <a:cs typeface="Arial" panose="020B0604020202020204" pitchFamily="34" charset="0"/>
              </a:rPr>
              <a:t>atalysis</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5</a:t>
            </a:fld>
            <a:endParaRPr 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3"/>
          <p:cNvSpPr>
            <a:spLocks noChangeShapeType="1"/>
          </p:cNvSpPr>
          <p:nvPr/>
        </p:nvSpPr>
        <p:spPr bwMode="auto">
          <a:xfrm>
            <a:off x="1588" y="762000"/>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Content Placeholder 2"/>
          <p:cNvSpPr>
            <a:spLocks noGrp="1"/>
          </p:cNvSpPr>
          <p:nvPr>
            <p:ph idx="1"/>
          </p:nvPr>
        </p:nvSpPr>
        <p:spPr>
          <a:xfrm>
            <a:off x="0" y="2756697"/>
            <a:ext cx="8779670" cy="1816893"/>
          </a:xfrm>
        </p:spPr>
        <p:txBody>
          <a:bodyPr>
            <a:noAutofit/>
          </a:bodyPr>
          <a:lstStyle/>
          <a:p>
            <a:pPr indent="-283464"/>
            <a:r>
              <a:rPr lang="en-US" sz="2200" dirty="0" smtClean="0">
                <a:latin typeface="Arial" panose="020B0604020202020204" pitchFamily="34" charset="0"/>
                <a:cs typeface="Arial" panose="020B0604020202020204" pitchFamily="34" charset="0"/>
              </a:rPr>
              <a:t>Mainly TiO</a:t>
            </a:r>
            <a:r>
              <a:rPr lang="en-US" sz="2600" baseline="-25000" dirty="0" smtClean="0">
                <a:latin typeface="Arial" panose="020B0604020202020204" pitchFamily="34" charset="0"/>
                <a:cs typeface="Arial" panose="020B0604020202020204" pitchFamily="34" charset="0"/>
              </a:rPr>
              <a:t>2</a:t>
            </a:r>
          </a:p>
          <a:p>
            <a:pPr lvl="1"/>
            <a:r>
              <a:rPr lang="en-US" sz="2200" dirty="0" smtClean="0">
                <a:latin typeface="Arial" panose="020B0604020202020204" pitchFamily="34" charset="0"/>
                <a:cs typeface="Arial" panose="020B0604020202020204" pitchFamily="34" charset="0"/>
              </a:rPr>
              <a:t>Evolution of H</a:t>
            </a:r>
            <a:r>
              <a:rPr lang="en-US" sz="2600" baseline="-25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 and O</a:t>
            </a:r>
            <a:r>
              <a:rPr lang="en-US" sz="2600" baseline="-25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 from H</a:t>
            </a:r>
            <a:r>
              <a:rPr lang="en-US" sz="2600" baseline="-25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O</a:t>
            </a:r>
          </a:p>
          <a:p>
            <a:pPr lvl="1"/>
            <a:r>
              <a:rPr lang="en-US" sz="2200" dirty="0" smtClean="0">
                <a:latin typeface="Arial" panose="020B0604020202020204" pitchFamily="34" charset="0"/>
                <a:cs typeface="Arial" panose="020B0604020202020204" pitchFamily="34" charset="0"/>
              </a:rPr>
              <a:t>Reduction of CO</a:t>
            </a:r>
            <a:r>
              <a:rPr lang="en-US" sz="2600" baseline="-25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 with H</a:t>
            </a:r>
            <a:r>
              <a:rPr lang="en-US" sz="2600" baseline="-25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O to form hydrocarbons</a:t>
            </a:r>
          </a:p>
          <a:p>
            <a:pPr lvl="1"/>
            <a:r>
              <a:rPr lang="en-US" sz="2200" dirty="0" smtClean="0">
                <a:latin typeface="Arial" panose="020B0604020202020204" pitchFamily="34" charset="0"/>
                <a:cs typeface="Arial" panose="020B0604020202020204" pitchFamily="34" charset="0"/>
              </a:rPr>
              <a:t>Decomposition of harmful organic compounds (</a:t>
            </a:r>
            <a:r>
              <a:rPr lang="en-US" sz="2200" dirty="0" err="1" smtClean="0">
                <a:latin typeface="Arial" panose="020B0604020202020204" pitchFamily="34" charset="0"/>
                <a:cs typeface="Arial" panose="020B0604020202020204" pitchFamily="34" charset="0"/>
              </a:rPr>
              <a:t>eg</a:t>
            </a:r>
            <a:r>
              <a:rPr lang="en-US" sz="2200" dirty="0" smtClean="0">
                <a:latin typeface="Arial" panose="020B0604020202020204" pitchFamily="34" charset="0"/>
                <a:cs typeface="Arial" panose="020B0604020202020204" pitchFamily="34" charset="0"/>
              </a:rPr>
              <a:t>. benzene)</a:t>
            </a:r>
          </a:p>
        </p:txBody>
      </p:sp>
      <p:sp>
        <p:nvSpPr>
          <p:cNvPr id="11" name="TextBox 10"/>
          <p:cNvSpPr txBox="1"/>
          <p:nvPr/>
        </p:nvSpPr>
        <p:spPr>
          <a:xfrm>
            <a:off x="838199" y="6400800"/>
            <a:ext cx="723900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Schneider, J</a:t>
            </a:r>
            <a:r>
              <a:rPr lang="en-US" dirty="0" smtClean="0">
                <a:latin typeface="Arial" panose="020B0604020202020204" pitchFamily="34" charset="0"/>
                <a:cs typeface="Arial" panose="020B0604020202020204" pitchFamily="34" charset="0"/>
              </a:rPr>
              <a:t>. et al. </a:t>
            </a:r>
            <a:r>
              <a:rPr lang="en-US" i="1" dirty="0">
                <a:latin typeface="Arial" panose="020B0604020202020204" pitchFamily="34" charset="0"/>
                <a:cs typeface="Arial" panose="020B0604020202020204" pitchFamily="34" charset="0"/>
              </a:rPr>
              <a:t>Chem. Rev. </a:t>
            </a:r>
            <a:r>
              <a:rPr lang="en-US" b="1" dirty="0">
                <a:latin typeface="Arial" panose="020B0604020202020204" pitchFamily="34" charset="0"/>
                <a:cs typeface="Arial" panose="020B0604020202020204" pitchFamily="34" charset="0"/>
              </a:rPr>
              <a:t>2014,</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114</a:t>
            </a:r>
            <a:r>
              <a:rPr lang="en-US" dirty="0">
                <a:latin typeface="Arial" panose="020B0604020202020204" pitchFamily="34" charset="0"/>
                <a:cs typeface="Arial" panose="020B0604020202020204" pitchFamily="34" charset="0"/>
              </a:rPr>
              <a:t>, 9919-9986.</a:t>
            </a:r>
          </a:p>
        </p:txBody>
      </p:sp>
      <p:sp>
        <p:nvSpPr>
          <p:cNvPr id="3" name="TextBox 2"/>
          <p:cNvSpPr txBox="1"/>
          <p:nvPr/>
        </p:nvSpPr>
        <p:spPr>
          <a:xfrm>
            <a:off x="4364435" y="4598990"/>
            <a:ext cx="3429000" cy="1815882"/>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Arial" panose="020B0604020202020204" pitchFamily="34" charset="0"/>
                <a:cs typeface="Arial" panose="020B0604020202020204" pitchFamily="34" charset="0"/>
              </a:rPr>
              <a:t>Disadvantages</a:t>
            </a:r>
          </a:p>
          <a:p>
            <a:pPr marL="800100" lvl="1"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Large band gap</a:t>
            </a:r>
          </a:p>
          <a:p>
            <a:pPr marL="800100" lvl="1"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Non-selective</a:t>
            </a:r>
          </a:p>
          <a:p>
            <a:pPr marL="800100" lvl="1"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Lack tunability</a:t>
            </a:r>
          </a:p>
          <a:p>
            <a:pPr marL="800100" lvl="1" indent="-34290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p:txBody>
      </p:sp>
      <p:sp>
        <p:nvSpPr>
          <p:cNvPr id="12" name="TextBox 11"/>
          <p:cNvSpPr txBox="1"/>
          <p:nvPr/>
        </p:nvSpPr>
        <p:spPr>
          <a:xfrm>
            <a:off x="36316" y="4573590"/>
            <a:ext cx="2718989" cy="1446550"/>
          </a:xfrm>
          <a:prstGeom prst="rect">
            <a:avLst/>
          </a:prstGeom>
          <a:noFill/>
        </p:spPr>
        <p:txBody>
          <a:bodyPr wrap="square" rtlCol="0">
            <a:spAutoFit/>
          </a:bodyPr>
          <a:lstStyle/>
          <a:p>
            <a:pPr marL="342900" indent="-283464">
              <a:buFont typeface="Arial" panose="020B0604020202020204" pitchFamily="34" charset="0"/>
              <a:buChar char="•"/>
            </a:pPr>
            <a:r>
              <a:rPr lang="en-US" sz="2200" dirty="0">
                <a:latin typeface="Arial" panose="020B0604020202020204" pitchFamily="34" charset="0"/>
                <a:cs typeface="Arial" panose="020B0604020202020204" pitchFamily="34" charset="0"/>
              </a:rPr>
              <a:t>Advantages</a:t>
            </a:r>
          </a:p>
          <a:p>
            <a:pPr marL="800100" lvl="1"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Stability</a:t>
            </a:r>
          </a:p>
          <a:p>
            <a:pPr marL="800100" lvl="1"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Reusability</a:t>
            </a:r>
          </a:p>
          <a:p>
            <a:pPr marL="800100" lvl="1" indent="-342900">
              <a:buFont typeface="Arial" panose="020B0604020202020204" pitchFamily="34" charset="0"/>
              <a:buChar char="−"/>
            </a:pPr>
            <a:r>
              <a:rPr lang="en-US" sz="2200" dirty="0" smtClean="0">
                <a:latin typeface="Arial" panose="020B0604020202020204" pitchFamily="34" charset="0"/>
                <a:cs typeface="Arial" panose="020B0604020202020204" pitchFamily="34" charset="0"/>
              </a:rPr>
              <a:t>Reactivity</a:t>
            </a:r>
            <a:endParaRPr lang="en-US" sz="22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857526"/>
            <a:ext cx="8077200" cy="1863970"/>
          </a:xfrm>
          <a:prstGeom prst="rect">
            <a:avLst/>
          </a:prstGeom>
        </p:spPr>
      </p:pic>
    </p:spTree>
    <p:extLst>
      <p:ext uri="{BB962C8B-B14F-4D97-AF65-F5344CB8AC3E}">
        <p14:creationId xmlns:p14="http://schemas.microsoft.com/office/powerpoint/2010/main" val="2616531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685800"/>
            <a:ext cx="6742906" cy="3193092"/>
          </a:xfrm>
          <a:prstGeom prst="rect">
            <a:avLst/>
          </a:prstGeom>
        </p:spPr>
      </p:pic>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Metal-Organic Frameworks</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3717290"/>
            <a:ext cx="4559300" cy="2541657"/>
          </a:xfrm>
        </p:spPr>
        <p:txBody>
          <a:bodyPr>
            <a:normAutofit/>
          </a:bodyPr>
          <a:lstStyle/>
          <a:p>
            <a:pPr indent="-283464"/>
            <a:r>
              <a:rPr lang="en-US" sz="2400" dirty="0" smtClean="0">
                <a:latin typeface="Arial" panose="020B0604020202020204" pitchFamily="34" charset="0"/>
                <a:cs typeface="Arial" panose="020B0604020202020204" pitchFamily="34" charset="0"/>
              </a:rPr>
              <a:t>Characteristics</a:t>
            </a:r>
          </a:p>
          <a:p>
            <a:pPr lvl="1"/>
            <a:r>
              <a:rPr lang="en-US" sz="2400" dirty="0" smtClean="0">
                <a:latin typeface="Arial" panose="020B0604020202020204" pitchFamily="34" charset="0"/>
                <a:cs typeface="Arial" panose="020B0604020202020204" pitchFamily="34" charset="0"/>
              </a:rPr>
              <a:t>Crystalline</a:t>
            </a:r>
          </a:p>
          <a:p>
            <a:pPr lvl="1"/>
            <a:r>
              <a:rPr lang="en-US" sz="2400" dirty="0" smtClean="0">
                <a:latin typeface="Arial" panose="020B0604020202020204" pitchFamily="34" charset="0"/>
                <a:cs typeface="Arial" panose="020B0604020202020204" pitchFamily="34" charset="0"/>
              </a:rPr>
              <a:t>Highly porous</a:t>
            </a:r>
          </a:p>
          <a:p>
            <a:pPr lvl="1"/>
            <a:r>
              <a:rPr lang="en-US" sz="2400" dirty="0" smtClean="0">
                <a:latin typeface="Arial" panose="020B0604020202020204" pitchFamily="34" charset="0"/>
                <a:cs typeface="Arial" panose="020B0604020202020204" pitchFamily="34" charset="0"/>
              </a:rPr>
              <a:t>Metal oxide clusters connected by organic linkers</a:t>
            </a:r>
          </a:p>
        </p:txBody>
      </p:sp>
      <p:sp>
        <p:nvSpPr>
          <p:cNvPr id="4" name="Slide Number Placeholder 3"/>
          <p:cNvSpPr>
            <a:spLocks noGrp="1"/>
          </p:cNvSpPr>
          <p:nvPr>
            <p:ph type="sldNum" sz="quarter" idx="12"/>
          </p:nvPr>
        </p:nvSpPr>
        <p:spPr/>
        <p:txBody>
          <a:bodyPr/>
          <a:lstStyle/>
          <a:p>
            <a:fld id="{77FE373F-E409-40BB-981C-8514BEB87737}" type="slidenum">
              <a:rPr lang="en-US" smtClean="0"/>
              <a:t>6</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TextBox 6"/>
          <p:cNvSpPr txBox="1"/>
          <p:nvPr/>
        </p:nvSpPr>
        <p:spPr>
          <a:xfrm>
            <a:off x="838200" y="6412468"/>
            <a:ext cx="6629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Chen, T.-</a:t>
            </a:r>
            <a:r>
              <a:rPr lang="en-US" dirty="0" smtClean="0">
                <a:latin typeface="Arial" panose="020B0604020202020204" pitchFamily="34" charset="0"/>
                <a:cs typeface="Arial" panose="020B0604020202020204" pitchFamily="34" charset="0"/>
              </a:rPr>
              <a:t>H. et al. </a:t>
            </a:r>
            <a:r>
              <a:rPr lang="en-US" i="1" dirty="0" smtClean="0">
                <a:latin typeface="Arial" panose="020B0604020202020204" pitchFamily="34" charset="0"/>
                <a:cs typeface="Arial" panose="020B0604020202020204" pitchFamily="34" charset="0"/>
              </a:rPr>
              <a:t>Chem</a:t>
            </a:r>
            <a:r>
              <a:rPr lang="en-US" i="1" dirty="0">
                <a:latin typeface="Arial" panose="020B0604020202020204" pitchFamily="34" charset="0"/>
                <a:cs typeface="Arial" panose="020B0604020202020204" pitchFamily="34" charset="0"/>
              </a:rPr>
              <a:t>. Mater. </a:t>
            </a:r>
            <a:r>
              <a:rPr lang="en-US" b="1" dirty="0">
                <a:latin typeface="Arial" panose="020B0604020202020204" pitchFamily="34" charset="0"/>
                <a:cs typeface="Arial" panose="020B0604020202020204" pitchFamily="34" charset="0"/>
              </a:rPr>
              <a:t>2014,</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26</a:t>
            </a:r>
            <a:r>
              <a:rPr lang="en-US" dirty="0">
                <a:latin typeface="Arial" panose="020B0604020202020204" pitchFamily="34" charset="0"/>
                <a:cs typeface="Arial" panose="020B0604020202020204" pitchFamily="34" charset="0"/>
              </a:rPr>
              <a:t>, 4322-4325</a:t>
            </a:r>
            <a:r>
              <a:rPr lang="en-US" dirty="0" smtClean="0">
                <a:latin typeface="Arial" panose="020B0604020202020204" pitchFamily="34" charset="0"/>
                <a:cs typeface="Arial" panose="020B0604020202020204" pitchFamily="34" charset="0"/>
              </a:rPr>
              <a:t>.</a:t>
            </a:r>
          </a:p>
        </p:txBody>
      </p:sp>
      <p:sp>
        <p:nvSpPr>
          <p:cNvPr id="8" name="TextBox 7"/>
          <p:cNvSpPr txBox="1"/>
          <p:nvPr/>
        </p:nvSpPr>
        <p:spPr>
          <a:xfrm>
            <a:off x="4152900" y="4018623"/>
            <a:ext cx="4559300" cy="1938992"/>
          </a:xfrm>
          <a:prstGeom prst="rect">
            <a:avLst/>
          </a:prstGeom>
          <a:noFill/>
        </p:spPr>
        <p:txBody>
          <a:bodyPr wrap="square" rtlCol="0">
            <a:spAutoFit/>
          </a:bodyPr>
          <a:lstStyle/>
          <a:p>
            <a:pPr marL="342900" indent="-283464">
              <a:buFont typeface="Arial" panose="020B0604020202020204" pitchFamily="34" charset="0"/>
              <a:buChar char="•"/>
            </a:pPr>
            <a:r>
              <a:rPr lang="en-US" sz="2400" dirty="0" smtClean="0">
                <a:latin typeface="Arial" panose="020B0604020202020204" pitchFamily="34" charset="0"/>
                <a:cs typeface="Arial" panose="020B0604020202020204" pitchFamily="34" charset="0"/>
              </a:rPr>
              <a:t>Advantages</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Highly tunable</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Solid</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Reusable</a:t>
            </a:r>
          </a:p>
          <a:p>
            <a:pPr marL="800100" lvl="1"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Chemical/thermal stability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543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Objectives of </a:t>
            </a:r>
            <a:r>
              <a:rPr lang="en-US" sz="3400" b="1" dirty="0">
                <a:latin typeface="Arial" panose="020B0604020202020204" pitchFamily="34" charset="0"/>
                <a:cs typeface="Arial" panose="020B0604020202020204" pitchFamily="34" charset="0"/>
              </a:rPr>
              <a:t>M</a:t>
            </a:r>
            <a:r>
              <a:rPr lang="en-US" sz="3400" b="1" dirty="0" smtClean="0">
                <a:latin typeface="Arial" panose="020B0604020202020204" pitchFamily="34" charset="0"/>
                <a:cs typeface="Arial" panose="020B0604020202020204" pitchFamily="34" charset="0"/>
              </a:rPr>
              <a:t>y Research</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9067800" cy="5638800"/>
          </a:xfrm>
        </p:spPr>
        <p:txBody>
          <a:bodyPr>
            <a:normAutofit fontScale="92500" lnSpcReduction="20000"/>
          </a:bodyPr>
          <a:lstStyle/>
          <a:p>
            <a:pPr marL="0" indent="0">
              <a:buNone/>
            </a:pPr>
            <a:r>
              <a:rPr lang="en-US" sz="2600" dirty="0" smtClean="0">
                <a:latin typeface="Arial" panose="020B0604020202020204" pitchFamily="34" charset="0"/>
                <a:cs typeface="Arial" panose="020B0604020202020204" pitchFamily="34" charset="0"/>
              </a:rPr>
              <a:t>Develop a model for understanding the photoredox capabilities of MOFs</a:t>
            </a:r>
          </a:p>
          <a:p>
            <a:pPr marL="0" indent="0">
              <a:buNone/>
            </a:pPr>
            <a:endParaRPr lang="en-US" sz="2600" dirty="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1</a:t>
            </a:r>
          </a:p>
          <a:p>
            <a:pPr lvl="1" indent="-283464"/>
            <a:r>
              <a:rPr lang="en-US" sz="2400" dirty="0" smtClean="0">
                <a:latin typeface="Arial" panose="020B0604020202020204" pitchFamily="34" charset="0"/>
                <a:cs typeface="Arial" panose="020B0604020202020204" pitchFamily="34" charset="0"/>
              </a:rPr>
              <a:t>Prepare MOFs that can do </a:t>
            </a:r>
            <a:r>
              <a:rPr lang="en-US" sz="2400" dirty="0" err="1" smtClean="0">
                <a:latin typeface="Arial" panose="020B0604020202020204" pitchFamily="34" charset="0"/>
                <a:cs typeface="Arial" panose="020B0604020202020204" pitchFamily="34" charset="0"/>
              </a:rPr>
              <a:t>photoredox</a:t>
            </a:r>
            <a:r>
              <a:rPr lang="en-US" sz="2400" dirty="0" smtClean="0">
                <a:latin typeface="Arial" panose="020B0604020202020204" pitchFamily="34" charset="0"/>
                <a:cs typeface="Arial" panose="020B0604020202020204" pitchFamily="34" charset="0"/>
              </a:rPr>
              <a:t> catalysis</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2</a:t>
            </a:r>
          </a:p>
          <a:p>
            <a:pPr lvl="1" indent="-283464"/>
            <a:r>
              <a:rPr lang="en-US" sz="2400" dirty="0" smtClean="0">
                <a:latin typeface="Arial" panose="020B0604020202020204" pitchFamily="34" charset="0"/>
                <a:cs typeface="Arial" panose="020B0604020202020204" pitchFamily="34" charset="0"/>
              </a:rPr>
              <a:t>Set up experimental protocol for visible light photooxidation of benzyl alcohol</a:t>
            </a:r>
          </a:p>
          <a:p>
            <a:pPr marL="459486" lvl="1" indent="0">
              <a:buNone/>
            </a:pPr>
            <a:endParaRPr lang="en-US" sz="2400" dirty="0" smtClean="0">
              <a:latin typeface="Arial" panose="020B0604020202020204" pitchFamily="34" charset="0"/>
              <a:cs typeface="Arial" panose="020B0604020202020204" pitchFamily="34" charset="0"/>
            </a:endParaRPr>
          </a:p>
          <a:p>
            <a:pPr marL="402336">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Task 3</a:t>
            </a:r>
          </a:p>
          <a:p>
            <a:pPr lvl="1" indent="-283464"/>
            <a:r>
              <a:rPr lang="en-US" sz="2400" dirty="0" smtClean="0">
                <a:latin typeface="Arial" panose="020B0604020202020204" pitchFamily="34" charset="0"/>
                <a:cs typeface="Arial" panose="020B0604020202020204" pitchFamily="34" charset="0"/>
              </a:rPr>
              <a:t>Investigate photochemical characteristics</a:t>
            </a:r>
          </a:p>
          <a:p>
            <a:pPr lvl="2" indent="-283464"/>
            <a:r>
              <a:rPr lang="en-US" dirty="0" smtClean="0">
                <a:latin typeface="Arial" panose="020B0604020202020204" pitchFamily="34" charset="0"/>
                <a:cs typeface="Arial" panose="020B0604020202020204" pitchFamily="34" charset="0"/>
              </a:rPr>
              <a:t>Kinetics</a:t>
            </a:r>
          </a:p>
          <a:p>
            <a:pPr lvl="2" indent="-283464"/>
            <a:r>
              <a:rPr lang="en-US" dirty="0" smtClean="0">
                <a:latin typeface="Arial" panose="020B0604020202020204" pitchFamily="34" charset="0"/>
                <a:cs typeface="Arial" panose="020B0604020202020204" pitchFamily="34" charset="0"/>
              </a:rPr>
              <a:t>Photochemical quantum yield</a:t>
            </a:r>
          </a:p>
          <a:p>
            <a:pPr lvl="2" indent="-283464"/>
            <a:r>
              <a:rPr lang="en-US" dirty="0" smtClean="0">
                <a:latin typeface="Arial" panose="020B0604020202020204" pitchFamily="34" charset="0"/>
                <a:cs typeface="Arial" panose="020B0604020202020204" pitchFamily="34" charset="0"/>
              </a:rPr>
              <a:t>Temperature dependence</a:t>
            </a:r>
          </a:p>
          <a:p>
            <a:pPr lvl="2" indent="-283464"/>
            <a:r>
              <a:rPr lang="en-US" dirty="0" smtClean="0">
                <a:latin typeface="Arial" panose="020B0604020202020204" pitchFamily="34" charset="0"/>
                <a:cs typeface="Arial" panose="020B0604020202020204" pitchFamily="34" charset="0"/>
              </a:rPr>
              <a:t>Mechanism</a:t>
            </a:r>
          </a:p>
          <a:p>
            <a:pPr marL="0" indent="0">
              <a:buNone/>
            </a:pPr>
            <a:endParaRPr lang="en-US" sz="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7</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0623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Task 1. Prepare MOFs</a:t>
            </a:r>
            <a:endParaRPr lang="en-US" sz="3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914400"/>
            <a:ext cx="9067800" cy="1981200"/>
          </a:xfrm>
        </p:spPr>
        <p:txBody>
          <a:bodyPr>
            <a:normAutofit/>
          </a:bodyPr>
          <a:lstStyle/>
          <a:p>
            <a:pPr marL="0" indent="0">
              <a:buNone/>
            </a:pPr>
            <a:r>
              <a:rPr lang="en-US" sz="2600" dirty="0" smtClean="0">
                <a:latin typeface="Arial" panose="020B0604020202020204" pitchFamily="34" charset="0"/>
                <a:cs typeface="Arial" panose="020B0604020202020204" pitchFamily="34" charset="0"/>
              </a:rPr>
              <a:t>Chosen MOFs contain inexpensive transition metals </a:t>
            </a:r>
          </a:p>
          <a:p>
            <a:pPr indent="-283464"/>
            <a:r>
              <a:rPr lang="en-US" sz="2400" dirty="0" smtClean="0">
                <a:latin typeface="Arial" panose="020B0604020202020204" pitchFamily="34" charset="0"/>
                <a:cs typeface="Arial" panose="020B0604020202020204" pitchFamily="34" charset="0"/>
              </a:rPr>
              <a:t>(V) MIL-47-NH</a:t>
            </a:r>
            <a:r>
              <a:rPr lang="en-US" sz="2800" baseline="-25000" dirty="0" smtClean="0">
                <a:latin typeface="Arial" panose="020B0604020202020204" pitchFamily="34" charset="0"/>
                <a:cs typeface="Arial" panose="020B0604020202020204" pitchFamily="34" charset="0"/>
              </a:rPr>
              <a:t>2</a:t>
            </a:r>
          </a:p>
          <a:p>
            <a:pPr indent="-283464"/>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Ti</a:t>
            </a:r>
            <a:r>
              <a:rPr lang="en-US" sz="2400" dirty="0" smtClean="0">
                <a:latin typeface="Arial" panose="020B0604020202020204" pitchFamily="34" charset="0"/>
                <a:cs typeface="Arial" panose="020B0604020202020204" pitchFamily="34" charset="0"/>
              </a:rPr>
              <a:t>) MIL-125-NH</a:t>
            </a:r>
            <a:r>
              <a:rPr lang="en-US" sz="2800" baseline="-25000" dirty="0" smtClean="0">
                <a:latin typeface="Arial" panose="020B0604020202020204" pitchFamily="34" charset="0"/>
                <a:cs typeface="Arial" panose="020B0604020202020204" pitchFamily="34" charset="0"/>
              </a:rPr>
              <a:t>2</a:t>
            </a:r>
            <a:endParaRPr lang="en-US" sz="2800" baseline="-25000" dirty="0">
              <a:latin typeface="Arial" panose="020B0604020202020204" pitchFamily="34" charset="0"/>
              <a:cs typeface="Arial" panose="020B0604020202020204" pitchFamily="34" charset="0"/>
            </a:endParaRPr>
          </a:p>
          <a:p>
            <a:pPr indent="-283464"/>
            <a:r>
              <a:rPr lang="en-US" sz="2400" dirty="0" smtClean="0">
                <a:latin typeface="Arial" panose="020B0604020202020204" pitchFamily="34" charset="0"/>
                <a:cs typeface="Arial" panose="020B0604020202020204" pitchFamily="34" charset="0"/>
              </a:rPr>
              <a:t>(</a:t>
            </a:r>
            <a:r>
              <a:rPr lang="en-US" sz="2400" dirty="0" err="1" smtClean="0">
                <a:latin typeface="Arial" panose="020B0604020202020204" pitchFamily="34" charset="0"/>
                <a:cs typeface="Arial" panose="020B0604020202020204" pitchFamily="34" charset="0"/>
              </a:rPr>
              <a:t>Zr</a:t>
            </a:r>
            <a:r>
              <a:rPr lang="en-US" sz="2400" dirty="0" smtClean="0">
                <a:latin typeface="Arial" panose="020B0604020202020204" pitchFamily="34" charset="0"/>
                <a:cs typeface="Arial" panose="020B0604020202020204" pitchFamily="34" charset="0"/>
              </a:rPr>
              <a:t>) UiO-66-NH</a:t>
            </a:r>
            <a:r>
              <a:rPr lang="en-US" sz="2800" baseline="-25000" dirty="0" smtClean="0">
                <a:latin typeface="Arial" panose="020B0604020202020204" pitchFamily="34" charset="0"/>
                <a:cs typeface="Arial" panose="020B0604020202020204" pitchFamily="34" charset="0"/>
              </a:rPr>
              <a:t>2</a:t>
            </a:r>
            <a:endParaRPr lang="en-US" sz="2800" baseline="-25000" dirty="0">
              <a:latin typeface="Arial" panose="020B0604020202020204" pitchFamily="34" charset="0"/>
              <a:cs typeface="Arial" panose="020B0604020202020204" pitchFamily="34" charset="0"/>
            </a:endParaRPr>
          </a:p>
          <a:p>
            <a:pPr indent="-283464"/>
            <a:endParaRPr lang="en-US" sz="24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8</a:t>
            </a:fld>
            <a:endParaRPr lang="en-US"/>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17935596"/>
              </p:ext>
            </p:extLst>
          </p:nvPr>
        </p:nvGraphicFramePr>
        <p:xfrm>
          <a:off x="2262723" y="3631907"/>
          <a:ext cx="1563687" cy="2006893"/>
        </p:xfrm>
        <a:graphic>
          <a:graphicData uri="http://schemas.openxmlformats.org/presentationml/2006/ole">
            <mc:AlternateContent xmlns:mc="http://schemas.openxmlformats.org/markup-compatibility/2006">
              <mc:Choice xmlns:v="urn:schemas-microsoft-com:vml" Requires="v">
                <p:oleObj spid="_x0000_s15789" name="CS ChemDraw Drawing" r:id="rId5" imgW="1791868" imgH="2300914" progId="ChemDraw.Document.6.0">
                  <p:embed/>
                </p:oleObj>
              </mc:Choice>
              <mc:Fallback>
                <p:oleObj name="CS ChemDraw Drawing" r:id="rId5" imgW="1791868" imgH="2300914" progId="ChemDraw.Document.6.0">
                  <p:embed/>
                  <p:pic>
                    <p:nvPicPr>
                      <p:cNvPr id="0" name=""/>
                      <p:cNvPicPr/>
                      <p:nvPr/>
                    </p:nvPicPr>
                    <p:blipFill>
                      <a:blip r:embed="rId6"/>
                      <a:stretch>
                        <a:fillRect/>
                      </a:stretch>
                    </p:blipFill>
                    <p:spPr>
                      <a:xfrm>
                        <a:off x="2262723" y="3631907"/>
                        <a:ext cx="1563687" cy="2006893"/>
                      </a:xfrm>
                      <a:prstGeom prst="rect">
                        <a:avLst/>
                      </a:prstGeom>
                    </p:spPr>
                  </p:pic>
                </p:oleObj>
              </mc:Fallback>
            </mc:AlternateContent>
          </a:graphicData>
        </a:graphic>
      </p:graphicFrame>
      <p:sp>
        <p:nvSpPr>
          <p:cNvPr id="10" name="TextBox 9"/>
          <p:cNvSpPr txBox="1"/>
          <p:nvPr/>
        </p:nvSpPr>
        <p:spPr>
          <a:xfrm>
            <a:off x="838200" y="6400800"/>
            <a:ext cx="7848600"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Nasalevich</a:t>
            </a:r>
            <a:r>
              <a:rPr lang="en-US" dirty="0">
                <a:latin typeface="Arial" panose="020B0604020202020204" pitchFamily="34" charset="0"/>
                <a:cs typeface="Arial" panose="020B0604020202020204" pitchFamily="34" charset="0"/>
              </a:rPr>
              <a:t>, M. A</a:t>
            </a:r>
            <a:r>
              <a:rPr lang="en-US" dirty="0" smtClean="0">
                <a:latin typeface="Arial" panose="020B0604020202020204" pitchFamily="34" charset="0"/>
                <a:cs typeface="Arial" panose="020B0604020202020204" pitchFamily="34" charset="0"/>
              </a:rPr>
              <a:t>. et al. </a:t>
            </a:r>
            <a:r>
              <a:rPr lang="en-US" i="1" dirty="0" smtClean="0">
                <a:latin typeface="Arial" panose="020B0604020202020204" pitchFamily="34" charset="0"/>
                <a:cs typeface="Arial" panose="020B0604020202020204" pitchFamily="34" charset="0"/>
              </a:rPr>
              <a:t>Chemical </a:t>
            </a:r>
            <a:r>
              <a:rPr lang="en-US" i="1" dirty="0">
                <a:latin typeface="Arial" panose="020B0604020202020204" pitchFamily="34" charset="0"/>
                <a:cs typeface="Arial" panose="020B0604020202020204" pitchFamily="34" charset="0"/>
              </a:rPr>
              <a:t>Communications</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2013</a:t>
            </a:r>
            <a:r>
              <a:rPr lang="en-US" dirty="0">
                <a:latin typeface="Arial" panose="020B0604020202020204" pitchFamily="34" charset="0"/>
                <a:cs typeface="Arial" panose="020B0604020202020204" pitchFamily="34" charset="0"/>
              </a:rPr>
              <a:t>, 49, 10575-10577</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3900" y="2514600"/>
            <a:ext cx="4307050" cy="3574755"/>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484354939"/>
              </p:ext>
            </p:extLst>
          </p:nvPr>
        </p:nvGraphicFramePr>
        <p:xfrm>
          <a:off x="333639" y="3640005"/>
          <a:ext cx="1221595" cy="1999602"/>
        </p:xfrm>
        <a:graphic>
          <a:graphicData uri="http://schemas.openxmlformats.org/presentationml/2006/ole">
            <mc:AlternateContent xmlns:mc="http://schemas.openxmlformats.org/markup-compatibility/2006">
              <mc:Choice xmlns:v="urn:schemas-microsoft-com:vml" Requires="v">
                <p:oleObj spid="_x0000_s15790" name="CS ChemDraw Drawing" r:id="rId8" imgW="1403153" imgH="2297675" progId="ChemDraw.Document.6.0">
                  <p:embed/>
                </p:oleObj>
              </mc:Choice>
              <mc:Fallback>
                <p:oleObj name="CS ChemDraw Drawing" r:id="rId8" imgW="1403153" imgH="2297675" progId="ChemDraw.Document.6.0">
                  <p:embed/>
                  <p:pic>
                    <p:nvPicPr>
                      <p:cNvPr id="0" name=""/>
                      <p:cNvPicPr/>
                      <p:nvPr/>
                    </p:nvPicPr>
                    <p:blipFill>
                      <a:blip r:embed="rId9"/>
                      <a:stretch>
                        <a:fillRect/>
                      </a:stretch>
                    </p:blipFill>
                    <p:spPr>
                      <a:xfrm>
                        <a:off x="333639" y="3640005"/>
                        <a:ext cx="1221595" cy="1999602"/>
                      </a:xfrm>
                      <a:prstGeom prst="rect">
                        <a:avLst/>
                      </a:prstGeom>
                    </p:spPr>
                  </p:pic>
                </p:oleObj>
              </mc:Fallback>
            </mc:AlternateContent>
          </a:graphicData>
        </a:graphic>
      </p:graphicFrame>
      <p:sp>
        <p:nvSpPr>
          <p:cNvPr id="12" name="TextBox 11"/>
          <p:cNvSpPr txBox="1"/>
          <p:nvPr/>
        </p:nvSpPr>
        <p:spPr>
          <a:xfrm>
            <a:off x="1609270" y="4360862"/>
            <a:ext cx="577402" cy="430887"/>
          </a:xfrm>
          <a:prstGeom prst="rect">
            <a:avLst/>
          </a:prstGeom>
          <a:noFill/>
        </p:spPr>
        <p:txBody>
          <a:bodyPr wrap="none" rtlCol="0">
            <a:spAutoFit/>
          </a:bodyPr>
          <a:lstStyle/>
          <a:p>
            <a:r>
              <a:rPr lang="en-US" sz="2200" b="1" dirty="0" smtClean="0">
                <a:latin typeface="Arial" panose="020B0604020202020204" pitchFamily="34" charset="0"/>
                <a:cs typeface="Arial" panose="020B0604020202020204" pitchFamily="34" charset="0"/>
              </a:rPr>
              <a:t>vs.</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14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391400" cy="792163"/>
          </a:xfrm>
        </p:spPr>
        <p:txBody>
          <a:bodyPr>
            <a:normAutofit/>
          </a:bodyPr>
          <a:lstStyle/>
          <a:p>
            <a:pPr algn="l"/>
            <a:r>
              <a:rPr lang="en-US" sz="3400" b="1" dirty="0" smtClean="0">
                <a:latin typeface="Arial" panose="020B0604020202020204" pitchFamily="34" charset="0"/>
                <a:cs typeface="Arial" panose="020B0604020202020204" pitchFamily="34" charset="0"/>
              </a:rPr>
              <a:t>MOF Synthesis</a:t>
            </a:r>
            <a:endParaRPr lang="en-US" sz="3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FE373F-E409-40BB-981C-8514BEB87737}" type="slidenum">
              <a:rPr lang="en-US" smtClean="0"/>
              <a:t>9</a:t>
            </a:fld>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25" y="77788"/>
            <a:ext cx="16240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a:off x="1588" y="792163"/>
            <a:ext cx="9142412" cy="0"/>
          </a:xfrm>
          <a:prstGeom prst="line">
            <a:avLst/>
          </a:prstGeom>
          <a:noFill/>
          <a:ln w="57150">
            <a:solidFill>
              <a:srgbClr val="5F497A"/>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195" y="3692024"/>
            <a:ext cx="3385972" cy="26670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0888" y="1023088"/>
            <a:ext cx="1565154" cy="245307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37173" r="35601"/>
          <a:stretch/>
        </p:blipFill>
        <p:spPr>
          <a:xfrm>
            <a:off x="7982918" y="3603957"/>
            <a:ext cx="580998" cy="2845401"/>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36112" t="426" r="27777"/>
          <a:stretch/>
        </p:blipFill>
        <p:spPr>
          <a:xfrm>
            <a:off x="4572794" y="1033422"/>
            <a:ext cx="648072" cy="2431311"/>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2314" r="30276"/>
          <a:stretch/>
        </p:blipFill>
        <p:spPr>
          <a:xfrm>
            <a:off x="5646912" y="1059957"/>
            <a:ext cx="677930" cy="2416208"/>
          </a:xfrm>
          <a:prstGeom prst="rect">
            <a:avLst/>
          </a:prstGeom>
        </p:spPr>
      </p:pic>
      <p:sp>
        <p:nvSpPr>
          <p:cNvPr id="13" name="Content Placeholder 2"/>
          <p:cNvSpPr>
            <a:spLocks noGrp="1"/>
          </p:cNvSpPr>
          <p:nvPr>
            <p:ph idx="1"/>
          </p:nvPr>
        </p:nvSpPr>
        <p:spPr>
          <a:xfrm>
            <a:off x="0" y="914400"/>
            <a:ext cx="4495800" cy="2057400"/>
          </a:xfrm>
        </p:spPr>
        <p:txBody>
          <a:bodyPr>
            <a:normAutofit/>
          </a:bodyPr>
          <a:lstStyle/>
          <a:p>
            <a:pPr marL="0" indent="0">
              <a:buNone/>
            </a:pPr>
            <a:r>
              <a:rPr lang="en-US" sz="2800" dirty="0" smtClean="0">
                <a:latin typeface="Arial" panose="020B0604020202020204" pitchFamily="34" charset="0"/>
                <a:cs typeface="Arial" panose="020B0604020202020204" pitchFamily="34" charset="0"/>
              </a:rPr>
              <a:t>Reaction mixture is placed in </a:t>
            </a:r>
            <a:r>
              <a:rPr lang="en-US" sz="2800" dirty="0" err="1" smtClean="0">
                <a:latin typeface="Arial" panose="020B0604020202020204" pitchFamily="34" charset="0"/>
                <a:cs typeface="Arial" panose="020B0604020202020204" pitchFamily="34" charset="0"/>
              </a:rPr>
              <a:t>pyrex</a:t>
            </a:r>
            <a:r>
              <a:rPr lang="en-US" sz="2800" dirty="0" smtClean="0">
                <a:latin typeface="Arial" panose="020B0604020202020204" pitchFamily="34" charset="0"/>
                <a:cs typeface="Arial" panose="020B0604020202020204" pitchFamily="34" charset="0"/>
              </a:rPr>
              <a:t> tube and frozen in liquid nitrogen. Pressure is reduced to 150 </a:t>
            </a:r>
            <a:r>
              <a:rPr lang="en-US" sz="2800" dirty="0" err="1" smtClean="0">
                <a:latin typeface="Arial" panose="020B0604020202020204" pitchFamily="34" charset="0"/>
                <a:cs typeface="Arial" panose="020B0604020202020204" pitchFamily="34" charset="0"/>
              </a:rPr>
              <a:t>mtorr</a:t>
            </a:r>
            <a:endParaRPr lang="en-US" sz="2800" dirty="0" smtClean="0">
              <a:latin typeface="Arial" panose="020B0604020202020204" pitchFamily="34" charset="0"/>
              <a:cs typeface="Arial" panose="020B0604020202020204" pitchFamily="34" charset="0"/>
            </a:endParaRPr>
          </a:p>
          <a:p>
            <a:pPr marL="0" indent="0">
              <a:buNone/>
            </a:pPr>
            <a:endParaRPr lang="en-US" sz="2600" dirty="0">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60195" y="3810000"/>
            <a:ext cx="4267200" cy="18519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latin typeface="Arial" panose="020B0604020202020204" pitchFamily="34" charset="0"/>
                <a:cs typeface="Arial" panose="020B0604020202020204" pitchFamily="34" charset="0"/>
              </a:rPr>
              <a:t>Pyrex tube is flame sealed, brought to room temp. and placed in oven at 150 °C for 1-4 days.</a:t>
            </a:r>
          </a:p>
          <a:p>
            <a:pPr marL="0" indent="0">
              <a:buFont typeface="Arial" panose="020B0604020202020204" pitchFamily="34" charset="0"/>
              <a:buNone/>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40560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4099</TotalTime>
  <Words>3123</Words>
  <Application>Microsoft Office PowerPoint</Application>
  <PresentationFormat>On-screen Show (4:3)</PresentationFormat>
  <Paragraphs>397</Paragraphs>
  <Slides>42</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Arial</vt:lpstr>
      <vt:lpstr>Calibri</vt:lpstr>
      <vt:lpstr>Cambria Math</vt:lpstr>
      <vt:lpstr>Gill Sans</vt:lpstr>
      <vt:lpstr>Helvetica</vt:lpstr>
      <vt:lpstr>Wingdings</vt:lpstr>
      <vt:lpstr>ヒラギノ角ゴ ProN W3</vt:lpstr>
      <vt:lpstr>Office Theme</vt:lpstr>
      <vt:lpstr>CS ChemDraw Drawing</vt:lpstr>
      <vt:lpstr>PowerPoint Presentation</vt:lpstr>
      <vt:lpstr>Physicochemical Study of Visible Light Photooxidation of Benzyl Alcohols using Metal-Organic Frameworks</vt:lpstr>
      <vt:lpstr>Photoredox catalysis</vt:lpstr>
      <vt:lpstr>Homogeneous Catalysis</vt:lpstr>
      <vt:lpstr>Heterogeneous Catalysis</vt:lpstr>
      <vt:lpstr>Metal-Organic Frameworks</vt:lpstr>
      <vt:lpstr>Objectives of My Research</vt:lpstr>
      <vt:lpstr>Task 1. Prepare MOFs</vt:lpstr>
      <vt:lpstr>MOF Synthesis</vt:lpstr>
      <vt:lpstr>Synthesis of MIL-47-NH2</vt:lpstr>
      <vt:lpstr>Optimization of MIL-47-NH2</vt:lpstr>
      <vt:lpstr>Synthesis of MIL-125-NH2</vt:lpstr>
      <vt:lpstr>Synthesis of UiO-66-NH2</vt:lpstr>
      <vt:lpstr>Objectives of My Research</vt:lpstr>
      <vt:lpstr>Model Reaction</vt:lpstr>
      <vt:lpstr>Visible light photooxidation</vt:lpstr>
      <vt:lpstr>Purification of Starting Material</vt:lpstr>
      <vt:lpstr>Column Purified Substrate</vt:lpstr>
      <vt:lpstr>Photoreactor Setup</vt:lpstr>
      <vt:lpstr>Photoreactor Setup</vt:lpstr>
      <vt:lpstr>Photooxidation of benzyl alcohol</vt:lpstr>
      <vt:lpstr>Objectives of My Research</vt:lpstr>
      <vt:lpstr>Kinetics Study</vt:lpstr>
      <vt:lpstr>Calculating Concentrations</vt:lpstr>
      <vt:lpstr>Rate of Reaction</vt:lpstr>
      <vt:lpstr>Rate of Reaction</vt:lpstr>
      <vt:lpstr>Rate of Reaction</vt:lpstr>
      <vt:lpstr>Photochemical Quantum Yield</vt:lpstr>
      <vt:lpstr>Photochemical Quantum Yields</vt:lpstr>
      <vt:lpstr>Future Work</vt:lpstr>
      <vt:lpstr>Conclusions</vt:lpstr>
      <vt:lpstr>Acknowledgements</vt:lpstr>
      <vt:lpstr>References</vt:lpstr>
      <vt:lpstr>PowerPoint Presentation</vt:lpstr>
      <vt:lpstr>Inhibition Study</vt:lpstr>
      <vt:lpstr>Decomposition of p-Cresol</vt:lpstr>
      <vt:lpstr>Ru(bipyridine)3+2</vt:lpstr>
      <vt:lpstr>Optimization of MIL-47-NH2</vt:lpstr>
      <vt:lpstr>Curve Smoothing</vt:lpstr>
      <vt:lpstr>Kinetics with pure benzyl alcohol</vt:lpstr>
      <vt:lpstr>Summary</vt:lpstr>
      <vt:lpstr>Oxidation with  CCl3Br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dc:creator>
  <cp:lastModifiedBy>Michelle Hettinger</cp:lastModifiedBy>
  <cp:revision>784</cp:revision>
  <dcterms:created xsi:type="dcterms:W3CDTF">2014-09-27T16:52:08Z</dcterms:created>
  <dcterms:modified xsi:type="dcterms:W3CDTF">2015-04-10T17:35:06Z</dcterms:modified>
</cp:coreProperties>
</file>